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EEB7909C-694E-4F5D-9777-120C98A2D41E}" type="datetimeFigureOut">
              <a:rPr lang="es-CL" smtClean="0"/>
              <a:t>09-08-2017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118735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EEB7909C-694E-4F5D-9777-120C98A2D41E}" type="datetimeFigureOut">
              <a:rPr lang="es-CL" smtClean="0"/>
              <a:t>09-08-2017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192431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EEB7909C-694E-4F5D-9777-120C98A2D41E}" type="datetimeFigureOut">
              <a:rPr lang="es-CL" smtClean="0"/>
              <a:t>09-08-2017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155745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EEB7909C-694E-4F5D-9777-120C98A2D41E}" type="datetimeFigureOut">
              <a:rPr lang="es-CL" smtClean="0"/>
              <a:t>09-08-2017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264949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EB7909C-694E-4F5D-9777-120C98A2D41E}" type="datetimeFigureOut">
              <a:rPr lang="es-CL" smtClean="0"/>
              <a:t>09-08-2017</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390648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EEB7909C-694E-4F5D-9777-120C98A2D41E}" type="datetimeFigureOut">
              <a:rPr lang="es-CL" smtClean="0"/>
              <a:t>09-08-2017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93557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EEB7909C-694E-4F5D-9777-120C98A2D41E}" type="datetimeFigureOut">
              <a:rPr lang="es-CL" smtClean="0"/>
              <a:t>09-08-2017</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223176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EEB7909C-694E-4F5D-9777-120C98A2D41E}" type="datetimeFigureOut">
              <a:rPr lang="es-CL" smtClean="0"/>
              <a:t>09-08-2017</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276721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EB7909C-694E-4F5D-9777-120C98A2D41E}" type="datetimeFigureOut">
              <a:rPr lang="es-CL" smtClean="0"/>
              <a:t>09-08-2017</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201892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EB7909C-694E-4F5D-9777-120C98A2D41E}" type="datetimeFigureOut">
              <a:rPr lang="es-CL" smtClean="0"/>
              <a:t>09-08-2017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80347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EB7909C-694E-4F5D-9777-120C98A2D41E}" type="datetimeFigureOut">
              <a:rPr lang="es-CL" smtClean="0"/>
              <a:t>09-08-2017</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082C40A5-B488-42D5-98ED-5375FE8F6BDA}" type="slidenum">
              <a:rPr lang="es-CL" smtClean="0"/>
              <a:t>‹Nº›</a:t>
            </a:fld>
            <a:endParaRPr lang="es-CL"/>
          </a:p>
        </p:txBody>
      </p:sp>
    </p:spTree>
    <p:extLst>
      <p:ext uri="{BB962C8B-B14F-4D97-AF65-F5344CB8AC3E}">
        <p14:creationId xmlns:p14="http://schemas.microsoft.com/office/powerpoint/2010/main" val="348279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7909C-694E-4F5D-9777-120C98A2D41E}" type="datetimeFigureOut">
              <a:rPr lang="es-CL" smtClean="0"/>
              <a:t>09-08-2017</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C40A5-B488-42D5-98ED-5375FE8F6BDA}" type="slidenum">
              <a:rPr lang="es-CL" smtClean="0"/>
              <a:t>‹Nº›</a:t>
            </a:fld>
            <a:endParaRPr lang="es-CL"/>
          </a:p>
        </p:txBody>
      </p:sp>
    </p:spTree>
    <p:extLst>
      <p:ext uri="{BB962C8B-B14F-4D97-AF65-F5344CB8AC3E}">
        <p14:creationId xmlns:p14="http://schemas.microsoft.com/office/powerpoint/2010/main" val="240659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alphaModFix amt="60000"/>
          </a:blip>
          <a:stretch>
            <a:fillRect/>
          </a:stretch>
        </p:blipFill>
        <p:spPr>
          <a:xfrm>
            <a:off x="0" y="0"/>
            <a:ext cx="12192000" cy="4851759"/>
          </a:xfrm>
          <a:prstGeom prst="rect">
            <a:avLst/>
          </a:prstGeom>
        </p:spPr>
      </p:pic>
      <p:pic>
        <p:nvPicPr>
          <p:cNvPr id="5" name="Imagen 4"/>
          <p:cNvPicPr>
            <a:picLocks noChangeAspect="1"/>
          </p:cNvPicPr>
          <p:nvPr/>
        </p:nvPicPr>
        <p:blipFill rotWithShape="1">
          <a:blip r:embed="rId3">
            <a:alphaModFix amt="4000"/>
          </a:blip>
          <a:srcRect r="68729"/>
          <a:stretch/>
        </p:blipFill>
        <p:spPr>
          <a:xfrm>
            <a:off x="-564433" y="-757538"/>
            <a:ext cx="13764348" cy="8259175"/>
          </a:xfrm>
          <a:prstGeom prst="rect">
            <a:avLst/>
          </a:prstGeom>
        </p:spPr>
      </p:pic>
      <p:sp>
        <p:nvSpPr>
          <p:cNvPr id="2" name="Título 1"/>
          <p:cNvSpPr>
            <a:spLocks noGrp="1"/>
          </p:cNvSpPr>
          <p:nvPr>
            <p:ph type="ctrTitle"/>
          </p:nvPr>
        </p:nvSpPr>
        <p:spPr>
          <a:xfrm>
            <a:off x="1378039" y="1017432"/>
            <a:ext cx="9277082" cy="4507605"/>
          </a:xfrm>
          <a:effectLst>
            <a:outerShdw blurRad="50800" dist="38100" dir="2700000" algn="tl" rotWithShape="0">
              <a:srgbClr val="000000">
                <a:alpha val="43000"/>
              </a:srgbClr>
            </a:outerShdw>
          </a:effectLst>
        </p:spPr>
        <p:txBody>
          <a:bodyPr>
            <a:normAutofit fontScale="90000"/>
          </a:bodyPr>
          <a:lstStyle/>
          <a:p>
            <a:r>
              <a:rPr lang="es-CL" sz="3100" b="1" dirty="0" smtClean="0"/>
              <a:t/>
            </a:r>
            <a:br>
              <a:rPr lang="es-CL" sz="3100" b="1" dirty="0" smtClean="0"/>
            </a:br>
            <a:r>
              <a:rPr lang="es-CL" sz="3100" b="1" dirty="0" smtClean="0">
                <a:solidFill>
                  <a:schemeClr val="bg1"/>
                </a:solidFill>
              </a:rPr>
              <a:t>PARTICIPACIÓN </a:t>
            </a:r>
            <a:r>
              <a:rPr lang="es-CL" sz="3100" b="1" dirty="0">
                <a:solidFill>
                  <a:schemeClr val="bg1"/>
                </a:solidFill>
              </a:rPr>
              <a:t>CIUDADANA ¡AHORA ES CUANDO!</a:t>
            </a:r>
            <a:br>
              <a:rPr lang="es-CL" sz="3100" b="1" dirty="0">
                <a:solidFill>
                  <a:schemeClr val="bg1"/>
                </a:solidFill>
              </a:rPr>
            </a:br>
            <a:r>
              <a:rPr lang="es-CL" sz="3100" b="1" dirty="0">
                <a:solidFill>
                  <a:schemeClr val="bg1"/>
                </a:solidFill>
              </a:rPr>
              <a:t>PROPUESTAS DE MEDIDAS PRIORITARIAS PARA FORTALECER LA PARTICIPACIÓN CIUDADANA Y A LAS ORGANIZACIONES DE LA SOCIEDAD </a:t>
            </a:r>
            <a:r>
              <a:rPr lang="es-CL" sz="3100" b="1" dirty="0" smtClean="0">
                <a:solidFill>
                  <a:schemeClr val="bg1"/>
                </a:solidFill>
              </a:rPr>
              <a:t>CIVIL</a:t>
            </a:r>
            <a:br>
              <a:rPr lang="es-CL" sz="3100" b="1" dirty="0" smtClean="0">
                <a:solidFill>
                  <a:schemeClr val="bg1"/>
                </a:solidFill>
              </a:rPr>
            </a:br>
            <a:r>
              <a:rPr lang="es-CL" sz="3100" dirty="0">
                <a:solidFill>
                  <a:schemeClr val="bg1"/>
                </a:solidFill>
              </a:rPr>
              <a:t>P</a:t>
            </a:r>
            <a:r>
              <a:rPr lang="es-CL" sz="3100" dirty="0" smtClean="0">
                <a:solidFill>
                  <a:schemeClr val="bg1"/>
                </a:solidFill>
              </a:rPr>
              <a:t>ropuestas basadas en </a:t>
            </a:r>
            <a:r>
              <a:rPr lang="es-CL" sz="3100" dirty="0">
                <a:solidFill>
                  <a:schemeClr val="bg1"/>
                </a:solidFill>
              </a:rPr>
              <a:t>Informe Final del Consejo Nacional de Participación y Fortalecimiento de la Sociedad Civil. </a:t>
            </a:r>
            <a:r>
              <a:rPr lang="es-CL" sz="3100" dirty="0" smtClean="0">
                <a:solidFill>
                  <a:schemeClr val="bg1"/>
                </a:solidFill>
              </a:rPr>
              <a:t/>
            </a:r>
            <a:br>
              <a:rPr lang="es-CL" sz="3100" dirty="0" smtClean="0">
                <a:solidFill>
                  <a:schemeClr val="bg1"/>
                </a:solidFill>
              </a:rPr>
            </a:br>
            <a:r>
              <a:rPr lang="es-CL" sz="3100" dirty="0" smtClean="0">
                <a:solidFill>
                  <a:schemeClr val="bg1"/>
                </a:solidFill>
              </a:rPr>
              <a:t>Julio de </a:t>
            </a:r>
            <a:r>
              <a:rPr lang="es-CL" sz="3100" dirty="0">
                <a:solidFill>
                  <a:schemeClr val="bg1"/>
                </a:solidFill>
              </a:rPr>
              <a:t>2017</a:t>
            </a:r>
            <a:r>
              <a:rPr lang="es-CL" dirty="0">
                <a:solidFill>
                  <a:schemeClr val="bg1"/>
                </a:solidFill>
              </a:rPr>
              <a:t>.</a:t>
            </a:r>
            <a:br>
              <a:rPr lang="es-CL" dirty="0">
                <a:solidFill>
                  <a:schemeClr val="bg1"/>
                </a:solidFill>
              </a:rPr>
            </a:br>
            <a:endParaRPr lang="es-CL" dirty="0">
              <a:solidFill>
                <a:schemeClr val="bg1"/>
              </a:solidFill>
            </a:endParaRPr>
          </a:p>
        </p:txBody>
      </p:sp>
      <p:pic>
        <p:nvPicPr>
          <p:cNvPr id="3" name="Imagen 2"/>
          <p:cNvPicPr>
            <a:picLocks noChangeAspect="1"/>
          </p:cNvPicPr>
          <p:nvPr/>
        </p:nvPicPr>
        <p:blipFill rotWithShape="1">
          <a:blip r:embed="rId3">
            <a:alphaModFix amt="23000"/>
          </a:blip>
          <a:srcRect l="33290"/>
          <a:stretch/>
        </p:blipFill>
        <p:spPr>
          <a:xfrm>
            <a:off x="6134426" y="5100346"/>
            <a:ext cx="6057574" cy="1857780"/>
          </a:xfrm>
          <a:prstGeom prst="rect">
            <a:avLst/>
          </a:prstGeom>
        </p:spPr>
      </p:pic>
    </p:spTree>
    <p:extLst>
      <p:ext uri="{BB962C8B-B14F-4D97-AF65-F5344CB8AC3E}">
        <p14:creationId xmlns:p14="http://schemas.microsoft.com/office/powerpoint/2010/main" val="166987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5636050"/>
          </a:xfrm>
        </p:spPr>
        <p:txBody>
          <a:bodyPr/>
          <a:lstStyle/>
          <a:p>
            <a:pPr marL="0" lvl="0" indent="0">
              <a:buNone/>
            </a:pPr>
            <a:r>
              <a:rPr lang="es-CL" b="1" dirty="0" smtClean="0"/>
              <a:t>6. Extender </a:t>
            </a:r>
            <a:r>
              <a:rPr lang="es-CL" b="1" dirty="0"/>
              <a:t>al ámbito regional la obligatoriedad de contar con los mecanismos legales de participación ciudadana</a:t>
            </a:r>
            <a:endParaRPr lang="es-CL" dirty="0"/>
          </a:p>
          <a:p>
            <a:pPr marL="0" indent="0">
              <a:buNone/>
            </a:pPr>
            <a:r>
              <a:rPr lang="es-CL" dirty="0"/>
              <a:t> </a:t>
            </a:r>
          </a:p>
          <a:p>
            <a:pPr lvl="0"/>
            <a:r>
              <a:rPr lang="es-CL" dirty="0"/>
              <a:t>Los gobiernos regionales contarán con reglamento de participación, consejo de organizaciones de la sociedad civil (COSOC Regional) y cuenta pública participativa</a:t>
            </a:r>
          </a:p>
          <a:p>
            <a:pPr lvl="0"/>
            <a:r>
              <a:rPr lang="es-CL" dirty="0"/>
              <a:t>Un porcentaje no menor del 30% de los Fondos Regionales de Inversión Local serán decididos por las organizaciones sociales a través de mecanismos participativos.</a:t>
            </a: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smtClean="0"/>
              <a:t> 6</a:t>
            </a:r>
            <a:endParaRPr lang="es-ES" sz="2800" b="1" dirty="0"/>
          </a:p>
        </p:txBody>
      </p:sp>
      <p:sp>
        <p:nvSpPr>
          <p:cNvPr id="7" name="Flecha curvada hacia la izquierda 6">
            <a:hlinkClick r:id="rId3" action="ppaction://hlinksldjump"/>
          </p:cNvPr>
          <p:cNvSpPr/>
          <p:nvPr/>
        </p:nvSpPr>
        <p:spPr>
          <a:xfrm>
            <a:off x="8023009" y="987814"/>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83786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51078" y="1416676"/>
            <a:ext cx="10515600" cy="2382591"/>
          </a:xfrm>
        </p:spPr>
        <p:txBody>
          <a:bodyPr/>
          <a:lstStyle/>
          <a:p>
            <a:pPr marL="0" lvl="0" indent="0">
              <a:buNone/>
            </a:pPr>
            <a:r>
              <a:rPr lang="es-CL" b="1" dirty="0" smtClean="0"/>
              <a:t>7. Reforma </a:t>
            </a:r>
            <a:r>
              <a:rPr lang="es-CL" b="1" dirty="0"/>
              <a:t>de fondo a la ley N° 19.418 sobre Juntas de Vecinos y organizaciones funcionales, a 50 años de su promulgación, que permita recuperar el rol de las organizaciones vecinales en la representación efectiva de las comunidades en el territorio.</a:t>
            </a:r>
            <a:endParaRPr lang="es-CL" dirty="0"/>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a:t> </a:t>
            </a:r>
            <a:r>
              <a:rPr lang="es-ES" sz="2800" b="1" dirty="0" smtClean="0"/>
              <a:t>7</a:t>
            </a:r>
            <a:endParaRPr lang="es-ES" sz="2800" b="1" dirty="0"/>
          </a:p>
        </p:txBody>
      </p:sp>
      <p:sp>
        <p:nvSpPr>
          <p:cNvPr id="7" name="Flecha curvada hacia la izquierda 6">
            <a:hlinkClick r:id="rId3" action="ppaction://hlinksldjump"/>
          </p:cNvPr>
          <p:cNvSpPr/>
          <p:nvPr/>
        </p:nvSpPr>
        <p:spPr>
          <a:xfrm>
            <a:off x="9917891" y="2822326"/>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583435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5636050"/>
          </a:xfrm>
        </p:spPr>
        <p:txBody>
          <a:bodyPr>
            <a:normAutofit fontScale="77500" lnSpcReduction="20000"/>
          </a:bodyPr>
          <a:lstStyle/>
          <a:p>
            <a:pPr marL="0" lvl="0" indent="0">
              <a:buNone/>
            </a:pPr>
            <a:r>
              <a:rPr lang="es-CL" b="1" dirty="0" smtClean="0">
                <a:effectLst/>
              </a:rPr>
              <a:t>8. Dictar medidas de fortalecimiento de las organizaciones de la sociedad civil para facilitar su constitución y reconocimiento; su financiamiento y la formación de sus liderazgos</a:t>
            </a:r>
            <a:endParaRPr lang="es-CL" dirty="0" smtClean="0">
              <a:effectLst/>
            </a:endParaRPr>
          </a:p>
          <a:p>
            <a:endParaRPr lang="es-CL" dirty="0" smtClean="0">
              <a:effectLst/>
            </a:endParaRPr>
          </a:p>
          <a:p>
            <a:pPr lvl="0"/>
            <a:r>
              <a:rPr lang="es-CL" dirty="0"/>
              <a:t>Incorporar en la Ley 20.500 un nuevo título que amplía el reconocimiento y el fomento de la labor de organizaciones de voluntariado.</a:t>
            </a:r>
          </a:p>
          <a:p>
            <a:pPr lvl="0"/>
            <a:r>
              <a:rPr lang="es-CL" dirty="0"/>
              <a:t>Modificar la ley N° 18.593, de los Tribunales Electorales Regionales para facilitar la renovación de los directorios de las organizaciones de la sociedad civil.</a:t>
            </a:r>
          </a:p>
          <a:p>
            <a:pPr lvl="0"/>
            <a:r>
              <a:rPr lang="es-CL" dirty="0"/>
              <a:t>Modernizar el registro nacional de personas jurídicas sin fines de lucro, incluyendo en él al catastro de organizaciones de interés público, incorporando principios de mayor transparencia y ampliando los campos de información pública y del tipo de organización que deben registrarse.</a:t>
            </a:r>
          </a:p>
          <a:p>
            <a:pPr lvl="0"/>
            <a:r>
              <a:rPr lang="es-CL" dirty="0"/>
              <a:t>Modificar los sistemas de financiamiento de las organizaciones, que incluyen también la unificación de leyes de donaciones y el Fondo de Fortalecimiento de Organismos de Interés Público. Transparentar, articular e incrementar los recursos, así como superar el mecanismo exclusivo de los concursos de proyectos como vía de financiamiento son las orientaciones principales.</a:t>
            </a:r>
          </a:p>
          <a:p>
            <a:pPr lvl="0"/>
            <a:r>
              <a:rPr lang="es-CL" dirty="0"/>
              <a:t>Construir un sistema nacional regionalizado y permanente de formación, tanto para dirigentes y líderes sociales, como también para funcionarios(as) públicas que se vinculan con el tema de participación ciudadana.</a:t>
            </a: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smtClean="0"/>
              <a:t> 8</a:t>
            </a:r>
            <a:endParaRPr lang="es-ES" sz="2800" b="1" dirty="0"/>
          </a:p>
        </p:txBody>
      </p:sp>
      <p:sp>
        <p:nvSpPr>
          <p:cNvPr id="7" name="Flecha curvada hacia la izquierda 6">
            <a:hlinkClick r:id="rId3" action="ppaction://hlinksldjump"/>
          </p:cNvPr>
          <p:cNvSpPr/>
          <p:nvPr/>
        </p:nvSpPr>
        <p:spPr>
          <a:xfrm>
            <a:off x="2358523" y="1078532"/>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021841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4456090"/>
          </a:xfrm>
        </p:spPr>
        <p:txBody>
          <a:bodyPr/>
          <a:lstStyle/>
          <a:p>
            <a:pPr marL="0" lvl="0" indent="0">
              <a:buNone/>
            </a:pPr>
            <a:r>
              <a:rPr lang="es-CL" b="1" dirty="0" smtClean="0"/>
              <a:t>9. Crear </a:t>
            </a:r>
            <a:r>
              <a:rPr lang="es-CL" b="1" dirty="0"/>
              <a:t>una nueva institucionalidad pública para la participación ciudadana</a:t>
            </a:r>
            <a:endParaRPr lang="es-CL" dirty="0"/>
          </a:p>
          <a:p>
            <a:pPr lvl="0"/>
            <a:r>
              <a:rPr lang="es-CL" dirty="0"/>
              <a:t>Crear un Consejo Nacional de participación y fortalecimiento de sociedad civil, como entidad autónoma dedicada a promover la participación ciudadana y la </a:t>
            </a:r>
            <a:r>
              <a:rPr lang="es-CL" dirty="0" err="1"/>
              <a:t>asociatividad</a:t>
            </a:r>
            <a:r>
              <a:rPr lang="es-CL" dirty="0"/>
              <a:t> y garantizar el derecho a la participación en la gestión pública. </a:t>
            </a:r>
          </a:p>
          <a:p>
            <a:pPr lvl="0"/>
            <a:r>
              <a:rPr lang="es-CL" dirty="0"/>
              <a:t>Crear una Subsecretaría de participación ciudadana, responsable de la implementación de la política correspondiente por parte del ejecutivo.</a:t>
            </a: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smtClean="0"/>
              <a:t> 9</a:t>
            </a:r>
            <a:endParaRPr lang="es-ES" sz="2800" b="1" dirty="0"/>
          </a:p>
        </p:txBody>
      </p:sp>
      <p:sp>
        <p:nvSpPr>
          <p:cNvPr id="7" name="Flecha curvada hacia la izquierda 6">
            <a:hlinkClick r:id="rId3" action="ppaction://hlinksldjump"/>
          </p:cNvPr>
          <p:cNvSpPr/>
          <p:nvPr/>
        </p:nvSpPr>
        <p:spPr>
          <a:xfrm>
            <a:off x="2560107" y="967654"/>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900971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6117464"/>
          </a:xfrm>
        </p:spPr>
        <p:txBody>
          <a:bodyPr>
            <a:noAutofit/>
          </a:bodyPr>
          <a:lstStyle/>
          <a:p>
            <a:pPr marL="0" lvl="0" indent="0">
              <a:buNone/>
            </a:pPr>
            <a:r>
              <a:rPr lang="es-CL" sz="1800" b="1" dirty="0" smtClean="0">
                <a:effectLst/>
              </a:rPr>
              <a:t>10. Implementar medidas administrativas de corto plazo que  manifiesten la voluntad gubernamental de avanzar en participación con mayor celeridad que la requieren las reformas legales y constitucionales</a:t>
            </a:r>
            <a:endParaRPr lang="es-CL" sz="1800" dirty="0" smtClean="0">
              <a:effectLst/>
            </a:endParaRPr>
          </a:p>
          <a:p>
            <a:endParaRPr lang="es-CL" sz="1800" dirty="0" smtClean="0">
              <a:effectLst/>
            </a:endParaRPr>
          </a:p>
          <a:p>
            <a:pPr lvl="0"/>
            <a:r>
              <a:rPr lang="es-CL" sz="1800" dirty="0" smtClean="0">
                <a:effectLst/>
              </a:rPr>
              <a:t>Que el ejecutivo elabore y presente un proyecto de ley que reforme tanto la ley 20.500 y la 19.418.</a:t>
            </a:r>
          </a:p>
          <a:p>
            <a:pPr lvl="0"/>
            <a:r>
              <a:rPr lang="es-CL" sz="1800" dirty="0" smtClean="0">
                <a:effectLst/>
              </a:rPr>
              <a:t>Fortalecer el rol de la Subsecretaría General de Gobierno, como instancia coordinadora de la participación ciudadana en la gestión pública, integrando mejor los organismos a su cargo.</a:t>
            </a:r>
          </a:p>
          <a:p>
            <a:pPr lvl="0"/>
            <a:r>
              <a:rPr lang="es-CL" sz="1800" dirty="0" smtClean="0">
                <a:effectLst/>
              </a:rPr>
              <a:t>Mejorar el registro nacional de personas Jurídicas sin Fines de Lucro, con algunas modificaciones administrativas.</a:t>
            </a:r>
          </a:p>
          <a:p>
            <a:pPr lvl="0"/>
            <a:r>
              <a:rPr lang="es-CL" sz="1800" dirty="0" smtClean="0">
                <a:effectLst/>
              </a:rPr>
              <a:t>Establecer una norma modelo de participación ciudadana para los órganos de la administración del Estado que incorpore algunas propuestas anteriores.</a:t>
            </a:r>
          </a:p>
          <a:p>
            <a:pPr lvl="0"/>
            <a:r>
              <a:rPr lang="es-CL" sz="1800" dirty="0" smtClean="0">
                <a:effectLst/>
              </a:rPr>
              <a:t>Elaborar políticas nacionales de fortalecimiento de la sociedad civil,  de voluntariado y  de participación ciudadana.</a:t>
            </a:r>
          </a:p>
          <a:p>
            <a:pPr lvl="0"/>
            <a:r>
              <a:rPr lang="es-CL" sz="1800" dirty="0" smtClean="0">
                <a:effectLst/>
              </a:rPr>
              <a:t>Encargar a un organismo independiente, con participación de la sociedad civil, la formulación de un Índice de Participación, a partir de los estándares propuestos por el Consejo Nacional de Participación en 201, que están basados en los estándares de derechos humanos.</a:t>
            </a:r>
          </a:p>
          <a:p>
            <a:pPr lvl="0"/>
            <a:r>
              <a:rPr lang="es-CL" sz="1800" dirty="0"/>
              <a:t>Facilitar el acceso, la rendición y las transferencias de los fondos públicos, estandarizando la modalidad de postulación y rendición financiera para los fondos </a:t>
            </a:r>
            <a:r>
              <a:rPr lang="es-CL" sz="1800" dirty="0" err="1"/>
              <a:t>concursables</a:t>
            </a:r>
            <a:r>
              <a:rPr lang="es-CL" sz="1800" dirty="0"/>
              <a:t>.</a:t>
            </a:r>
            <a:endParaRPr lang="es-CL" sz="1800" dirty="0" smtClean="0">
              <a:effectLst/>
            </a:endParaRPr>
          </a:p>
          <a:p>
            <a:pPr lvl="0"/>
            <a:r>
              <a:rPr lang="es-CL" sz="1800" dirty="0"/>
              <a:t>Modificar el Reglamento de Federaciones y Confederaciones,  simplificando los requisitos exigidos para la conformación de estas organizaciones.</a:t>
            </a:r>
            <a:endParaRPr lang="es-CL" sz="1800" dirty="0" smtClean="0">
              <a:effectLst/>
            </a:endParaRPr>
          </a:p>
          <a:p>
            <a:endParaRPr lang="es-CL" sz="1800" dirty="0"/>
          </a:p>
        </p:txBody>
      </p:sp>
      <p:sp>
        <p:nvSpPr>
          <p:cNvPr id="5" name="Rectángulo 4"/>
          <p:cNvSpPr/>
          <p:nvPr/>
        </p:nvSpPr>
        <p:spPr>
          <a:xfrm>
            <a:off x="0" y="0"/>
            <a:ext cx="695462" cy="1894990"/>
          </a:xfrm>
          <a:prstGeom prst="rect">
            <a:avLst/>
          </a:prstGeom>
          <a:effectLst>
            <a:outerShdw blurRad="50800" dist="38100" algn="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2" name="CuadroTexto 1"/>
          <p:cNvSpPr txBox="1"/>
          <p:nvPr/>
        </p:nvSpPr>
        <p:spPr>
          <a:xfrm>
            <a:off x="70554" y="524146"/>
            <a:ext cx="624908" cy="523220"/>
          </a:xfrm>
          <a:prstGeom prst="rect">
            <a:avLst/>
          </a:prstGeom>
          <a:noFill/>
        </p:spPr>
        <p:txBody>
          <a:bodyPr wrap="square" rtlCol="0">
            <a:spAutoFit/>
          </a:bodyPr>
          <a:lstStyle/>
          <a:p>
            <a:r>
              <a:rPr lang="es-ES" sz="2800" b="1" dirty="0" smtClean="0"/>
              <a:t>10</a:t>
            </a:r>
            <a:endParaRPr lang="es-ES" sz="2800" b="1" dirty="0"/>
          </a:p>
        </p:txBody>
      </p:sp>
      <p:sp>
        <p:nvSpPr>
          <p:cNvPr id="6" name="Flecha curvada hacia la izquierda 5">
            <a:hlinkClick r:id="rId3" action="ppaction://hlinksldjump"/>
          </p:cNvPr>
          <p:cNvSpPr/>
          <p:nvPr/>
        </p:nvSpPr>
        <p:spPr>
          <a:xfrm>
            <a:off x="10643590" y="917256"/>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502902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2" name="Título 1"/>
          <p:cNvSpPr>
            <a:spLocks noGrp="1"/>
          </p:cNvSpPr>
          <p:nvPr>
            <p:ph type="title"/>
          </p:nvPr>
        </p:nvSpPr>
        <p:spPr>
          <a:xfrm>
            <a:off x="838200" y="218941"/>
            <a:ext cx="10515600" cy="991674"/>
          </a:xfrm>
        </p:spPr>
        <p:txBody>
          <a:bodyPr/>
          <a:lstStyle/>
          <a:p>
            <a:r>
              <a:rPr lang="es-CL" dirty="0" smtClean="0"/>
              <a:t>PROPUESTAS PRIORIZADAS: </a:t>
            </a:r>
            <a:endParaRPr lang="es-CL" dirty="0"/>
          </a:p>
        </p:txBody>
      </p:sp>
      <p:graphicFrame>
        <p:nvGraphicFramePr>
          <p:cNvPr id="7" name="Tabla 6"/>
          <p:cNvGraphicFramePr>
            <a:graphicFrameLocks noGrp="1"/>
          </p:cNvGraphicFramePr>
          <p:nvPr>
            <p:extLst>
              <p:ext uri="{D42A27DB-BD31-4B8C-83A1-F6EECF244321}">
                <p14:modId xmlns:p14="http://schemas.microsoft.com/office/powerpoint/2010/main" val="321274752"/>
              </p:ext>
            </p:extLst>
          </p:nvPr>
        </p:nvGraphicFramePr>
        <p:xfrm>
          <a:off x="838199" y="1248074"/>
          <a:ext cx="9168686" cy="550816"/>
        </p:xfrm>
        <a:graphic>
          <a:graphicData uri="http://schemas.openxmlformats.org/drawingml/2006/table">
            <a:tbl>
              <a:tblPr firstRow="1" firstCol="1" bandRow="1">
                <a:tableStyleId>{5C22544A-7EE6-4342-B048-85BDC9FD1C3A}</a:tableStyleId>
              </a:tblPr>
              <a:tblGrid>
                <a:gridCol w="9168686"/>
              </a:tblGrid>
              <a:tr h="550816">
                <a:tc>
                  <a:txBody>
                    <a:bodyPr/>
                    <a:lstStyle/>
                    <a:p>
                      <a:pPr algn="just">
                        <a:lnSpc>
                          <a:spcPct val="115000"/>
                        </a:lnSpc>
                        <a:spcAft>
                          <a:spcPts val="0"/>
                        </a:spcAft>
                      </a:pPr>
                      <a:r>
                        <a:rPr lang="es-CL" sz="1800" dirty="0">
                          <a:solidFill>
                            <a:schemeClr val="tx1"/>
                          </a:solidFill>
                          <a:effectLst/>
                        </a:rPr>
                        <a:t>APORTE DEL CENTRO DE INICIATIVAS PARA EL DESARROLLO - C.I.D/ Fernando Henríquez H.</a:t>
                      </a:r>
                      <a:endParaRPr lang="es-C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ángulo 12"/>
          <p:cNvSpPr/>
          <p:nvPr/>
        </p:nvSpPr>
        <p:spPr>
          <a:xfrm>
            <a:off x="742682" y="2017831"/>
            <a:ext cx="10500574" cy="3515578"/>
          </a:xfrm>
          <a:prstGeom prst="rect">
            <a:avLst/>
          </a:prstGeom>
        </p:spPr>
        <p:txBody>
          <a:bodyPr wrap="square">
            <a:spAutoFit/>
          </a:bodyPr>
          <a:lstStyle/>
          <a:p>
            <a:pPr algn="just">
              <a:lnSpc>
                <a:spcPct val="115000"/>
              </a:lnSpc>
              <a:spcAft>
                <a:spcPts val="1000"/>
              </a:spcAft>
            </a:pPr>
            <a:r>
              <a:rPr lang="es-CL" b="1" dirty="0">
                <a:latin typeface="Calibri" panose="020F0502020204030204" pitchFamily="34" charset="0"/>
                <a:ea typeface="Calibri" panose="020F0502020204030204" pitchFamily="34" charset="0"/>
                <a:cs typeface="Times New Roman" panose="02020603050405020304" pitchFamily="18" charset="0"/>
              </a:rPr>
              <a:t>1.-  La relación del Estado con la sociedad civil ha de hacerse considerando el principio del respeto a la autonomía de la ciudadanía en la gestión pública como un Derecho Humano fundamental, establecido y garantizado,  (Constitución Política del Estado) en tanto,  la democracia que se viene construyendo desde la base social debe tener cada día nuevos y mejores mecanismos de inclusión en el marco orientador de la reforma a la Ley 20.500</a:t>
            </a:r>
            <a:r>
              <a:rPr lang="es-CL" b="1" dirty="0" smtClean="0">
                <a:latin typeface="Calibri" panose="020F0502020204030204" pitchFamily="34" charset="0"/>
                <a:ea typeface="Calibri" panose="020F0502020204030204" pitchFamily="34" charset="0"/>
                <a:cs typeface="Times New Roman" panose="02020603050405020304" pitchFamily="18" charset="0"/>
              </a:rPr>
              <a:t>.</a:t>
            </a:r>
            <a:r>
              <a:rPr lang="es-CL" b="1" dirty="0"/>
              <a:t> </a:t>
            </a:r>
            <a:endParaRPr lang="es-CL" b="1" dirty="0" smtClean="0"/>
          </a:p>
          <a:p>
            <a:pPr algn="just">
              <a:lnSpc>
                <a:spcPct val="115000"/>
              </a:lnSpc>
              <a:spcAft>
                <a:spcPts val="1000"/>
              </a:spcAft>
            </a:pPr>
            <a:r>
              <a:rPr lang="es-CL" b="1" dirty="0" smtClean="0"/>
              <a:t>2</a:t>
            </a:r>
            <a:r>
              <a:rPr lang="es-CL" b="1" dirty="0"/>
              <a:t>.-        Perfeccionar y fortalecer los mecanismos de participación ciudadana establecidos en la Ley 20.500,  lo que implica dictar una Norma Única de Participación, para establecer los estándares mínimos que cada institución del Estado deberá cumplir y respetar, estableciendo sanciones por su incumplimiento, y en este sentido, garantizar la obligatoriedad de asegurar el financiamiento a los mecanismos legales de participación.</a:t>
            </a:r>
            <a:endParaRPr lang="es-CL" dirty="0"/>
          </a:p>
          <a:p>
            <a:pPr algn="just">
              <a:lnSpc>
                <a:spcPct val="115000"/>
              </a:lnSpc>
              <a:spcAft>
                <a:spcPts val="10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16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2" name="Título 1"/>
          <p:cNvSpPr>
            <a:spLocks noGrp="1"/>
          </p:cNvSpPr>
          <p:nvPr>
            <p:ph type="title"/>
          </p:nvPr>
        </p:nvSpPr>
        <p:spPr>
          <a:xfrm>
            <a:off x="838200" y="218941"/>
            <a:ext cx="10515600" cy="991674"/>
          </a:xfrm>
        </p:spPr>
        <p:txBody>
          <a:bodyPr/>
          <a:lstStyle/>
          <a:p>
            <a:r>
              <a:rPr lang="es-CL" dirty="0" smtClean="0"/>
              <a:t>PROPUESTAS PRIORIZADAS: </a:t>
            </a:r>
            <a:endParaRPr lang="es-CL" dirty="0"/>
          </a:p>
        </p:txBody>
      </p:sp>
      <p:graphicFrame>
        <p:nvGraphicFramePr>
          <p:cNvPr id="7" name="Tabla 6"/>
          <p:cNvGraphicFramePr>
            <a:graphicFrameLocks noGrp="1"/>
          </p:cNvGraphicFramePr>
          <p:nvPr/>
        </p:nvGraphicFramePr>
        <p:xfrm>
          <a:off x="838199" y="1248074"/>
          <a:ext cx="9168686" cy="550816"/>
        </p:xfrm>
        <a:graphic>
          <a:graphicData uri="http://schemas.openxmlformats.org/drawingml/2006/table">
            <a:tbl>
              <a:tblPr firstRow="1" firstCol="1" bandRow="1">
                <a:tableStyleId>{5C22544A-7EE6-4342-B048-85BDC9FD1C3A}</a:tableStyleId>
              </a:tblPr>
              <a:tblGrid>
                <a:gridCol w="9168686"/>
              </a:tblGrid>
              <a:tr h="550816">
                <a:tc>
                  <a:txBody>
                    <a:bodyPr/>
                    <a:lstStyle/>
                    <a:p>
                      <a:pPr algn="just">
                        <a:lnSpc>
                          <a:spcPct val="115000"/>
                        </a:lnSpc>
                        <a:spcAft>
                          <a:spcPts val="0"/>
                        </a:spcAft>
                      </a:pPr>
                      <a:r>
                        <a:rPr lang="es-CL" sz="1800" dirty="0">
                          <a:solidFill>
                            <a:schemeClr val="tx1"/>
                          </a:solidFill>
                          <a:effectLst/>
                        </a:rPr>
                        <a:t>APORTE DEL CENTRO DE INICIATIVAS PARA EL DESARROLLO - C.I.D/ Fernando Henríquez H.</a:t>
                      </a:r>
                      <a:endParaRPr lang="es-C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838200" y="2213910"/>
            <a:ext cx="9284594" cy="3995709"/>
          </a:xfrm>
          <a:prstGeom prst="rect">
            <a:avLst/>
          </a:prstGeom>
        </p:spPr>
        <p:txBody>
          <a:bodyPr wrap="square">
            <a:spAutoFit/>
          </a:bodyPr>
          <a:lstStyle/>
          <a:p>
            <a:pPr algn="just">
              <a:lnSpc>
                <a:spcPct val="115000"/>
              </a:lnSpc>
              <a:spcAft>
                <a:spcPts val="1000"/>
              </a:spcAft>
            </a:pPr>
            <a:r>
              <a:rPr lang="es-CL" sz="2000" b="1" dirty="0" smtClean="0">
                <a:latin typeface="Calibri" panose="020F0502020204030204" pitchFamily="34" charset="0"/>
                <a:ea typeface="Calibri" panose="020F0502020204030204" pitchFamily="34" charset="0"/>
                <a:cs typeface="Times New Roman" panose="02020603050405020304" pitchFamily="18" charset="0"/>
              </a:rPr>
              <a:t>1. El </a:t>
            </a:r>
            <a:r>
              <a:rPr lang="es-CL" sz="2000" b="1" dirty="0">
                <a:latin typeface="Calibri" panose="020F0502020204030204" pitchFamily="34" charset="0"/>
                <a:ea typeface="Calibri" panose="020F0502020204030204" pitchFamily="34" charset="0"/>
                <a:cs typeface="Times New Roman" panose="02020603050405020304" pitchFamily="18" charset="0"/>
              </a:rPr>
              <a:t>punto 7, en nuestra opinión, contempla lo necesario para su reformulación, dada la antigüedad de la Ley 19.418 y en tal caso manteniendo  la redacción inicial, incluyendo una letra </a:t>
            </a:r>
            <a:r>
              <a:rPr lang="es-CL" sz="2000" b="1" dirty="0" smtClean="0">
                <a:latin typeface="Calibri" panose="020F0502020204030204" pitchFamily="34" charset="0"/>
                <a:ea typeface="Calibri" panose="020F0502020204030204" pitchFamily="34" charset="0"/>
                <a:cs typeface="Times New Roman" panose="02020603050405020304" pitchFamily="18" charset="0"/>
              </a:rPr>
              <a:t>A</a:t>
            </a:r>
            <a:r>
              <a:rPr lang="es-CL" sz="20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endParaRPr lang="es-CL" sz="2000" b="1" dirty="0">
              <a:latin typeface="Calibri" panose="020F0502020204030204" pitchFamily="34" charset="0"/>
              <a:cs typeface="Times New Roman" panose="02020603050405020304" pitchFamily="18" charset="0"/>
            </a:endParaRPr>
          </a:p>
          <a:p>
            <a:pPr algn="just">
              <a:lnSpc>
                <a:spcPct val="115000"/>
              </a:lnSpc>
              <a:spcAft>
                <a:spcPts val="1000"/>
              </a:spcAft>
            </a:pPr>
            <a:r>
              <a:rPr lang="es-CL" sz="2000" b="1" dirty="0" smtClean="0"/>
              <a:t>2. Crear </a:t>
            </a:r>
            <a:r>
              <a:rPr lang="es-CL" sz="2000" b="1" dirty="0"/>
              <a:t>una nueva institucionalidad pública para la participación ciudadana que no tenga dependencia de la División de algún servicio  y más bien tenga carácter de Corporación de Derecho Público con autonomía, ejemplo PRODEMU, pero relacionada con el Ministerio Secretaría General de Gobierno u  otro que mantenga directa relación con la sociedad civil.</a:t>
            </a:r>
            <a:endParaRPr lang="es-CL" sz="2000" dirty="0"/>
          </a:p>
          <a:p>
            <a:pPr algn="just">
              <a:lnSpc>
                <a:spcPct val="115000"/>
              </a:lnSpc>
              <a:spcAft>
                <a:spcPts val="10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123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2" name="Título 1"/>
          <p:cNvSpPr>
            <a:spLocks noGrp="1"/>
          </p:cNvSpPr>
          <p:nvPr>
            <p:ph type="title"/>
          </p:nvPr>
        </p:nvSpPr>
        <p:spPr>
          <a:xfrm>
            <a:off x="838200" y="218941"/>
            <a:ext cx="10515600" cy="991674"/>
          </a:xfrm>
        </p:spPr>
        <p:txBody>
          <a:bodyPr/>
          <a:lstStyle/>
          <a:p>
            <a:r>
              <a:rPr lang="es-CL" dirty="0" smtClean="0"/>
              <a:t>PROPUESTAS PRIORIZADAS: </a:t>
            </a:r>
            <a:endParaRPr lang="es-CL" dirty="0"/>
          </a:p>
        </p:txBody>
      </p:sp>
      <p:graphicFrame>
        <p:nvGraphicFramePr>
          <p:cNvPr id="7" name="Tabla 6"/>
          <p:cNvGraphicFramePr>
            <a:graphicFrameLocks noGrp="1"/>
          </p:cNvGraphicFramePr>
          <p:nvPr>
            <p:extLst>
              <p:ext uri="{D42A27DB-BD31-4B8C-83A1-F6EECF244321}">
                <p14:modId xmlns:p14="http://schemas.microsoft.com/office/powerpoint/2010/main" val="1440124452"/>
              </p:ext>
            </p:extLst>
          </p:nvPr>
        </p:nvGraphicFramePr>
        <p:xfrm>
          <a:off x="838199" y="1056068"/>
          <a:ext cx="4841384" cy="450760"/>
        </p:xfrm>
        <a:graphic>
          <a:graphicData uri="http://schemas.openxmlformats.org/drawingml/2006/table">
            <a:tbl>
              <a:tblPr firstRow="1" firstCol="1" bandRow="1">
                <a:tableStyleId>{5C22544A-7EE6-4342-B048-85BDC9FD1C3A}</a:tableStyleId>
              </a:tblPr>
              <a:tblGrid>
                <a:gridCol w="4841384"/>
              </a:tblGrid>
              <a:tr h="450760">
                <a:tc>
                  <a:txBody>
                    <a:bodyPr/>
                    <a:lstStyle/>
                    <a:p>
                      <a:pPr algn="just">
                        <a:lnSpc>
                          <a:spcPct val="115000"/>
                        </a:lnSpc>
                        <a:spcAft>
                          <a:spcPts val="0"/>
                        </a:spcAft>
                      </a:pPr>
                      <a:r>
                        <a:rPr lang="es-CL" sz="1800" b="1" kern="1200" dirty="0" smtClean="0">
                          <a:solidFill>
                            <a:schemeClr val="tx1"/>
                          </a:solidFill>
                          <a:effectLst/>
                          <a:latin typeface="+mn-lt"/>
                          <a:ea typeface="+mn-ea"/>
                          <a:cs typeface="+mn-cs"/>
                        </a:rPr>
                        <a:t>Jorge Tapia, ACCION.  Miembro Mesa 20.500</a:t>
                      </a:r>
                      <a:endParaRPr lang="es-C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838199" y="1647240"/>
            <a:ext cx="10417935" cy="5101140"/>
          </a:xfrm>
          <a:prstGeom prst="rect">
            <a:avLst/>
          </a:prstGeom>
        </p:spPr>
        <p:txBody>
          <a:bodyPr wrap="square">
            <a:spAutoFit/>
          </a:bodyPr>
          <a:lstStyle/>
          <a:p>
            <a:r>
              <a:rPr lang="es-CL" b="1" dirty="0"/>
              <a:t>Medida N° 1: Modificar significativamente el ENFOQUE, en materia de participación para hacerla más vinculante e inclusiva, de acuerdo a los siguientes fundamentos</a:t>
            </a:r>
            <a:r>
              <a:rPr lang="es-CL" dirty="0"/>
              <a:t>..... Es el fundamento o marco de principios de la participación ciudadana que se quiere desde la sociedad civil. Se puede trabajar fuerte a través de comunicación y lobby social.</a:t>
            </a:r>
          </a:p>
          <a:p>
            <a:r>
              <a:rPr lang="es-CL" dirty="0"/>
              <a:t> </a:t>
            </a:r>
          </a:p>
          <a:p>
            <a:r>
              <a:rPr lang="es-CL" b="1" dirty="0"/>
              <a:t>Medida N° 3: Fortalecer el papel de los COSOC en la administración central del Estado:</a:t>
            </a:r>
            <a:r>
              <a:rPr lang="es-CL" dirty="0"/>
              <a:t> es importante sobre todo si el próximo Gobierno es de derecha, como "trinchera" para resistir el esperable embate contra la participación o intento de neutralizarla y controlarla</a:t>
            </a:r>
          </a:p>
          <a:p>
            <a:r>
              <a:rPr lang="es-CL" dirty="0"/>
              <a:t> </a:t>
            </a:r>
          </a:p>
          <a:p>
            <a:r>
              <a:rPr lang="es-CL" b="1" dirty="0"/>
              <a:t>Medida N° 10: Implementar medidas administrativas de corto plazo</a:t>
            </a:r>
            <a:r>
              <a:rPr lang="es-CL" dirty="0"/>
              <a:t> que manifiesten voluntad gubernamental de avanzar en participación con mayor celeridad que la que requieren las reformas legales y constitucionales: pero dentro de la lista de medidas que se indican habría que elegir las más posibles y realistas</a:t>
            </a:r>
          </a:p>
          <a:p>
            <a:r>
              <a:rPr lang="es-CL" dirty="0"/>
              <a:t> </a:t>
            </a:r>
          </a:p>
          <a:p>
            <a:r>
              <a:rPr lang="es-CL" b="1" dirty="0"/>
              <a:t>Medida N° 8: Dictar medidas de fortalecimiento de las organizaciones de la sociedad civil para facilitar su constitución y reconocimiento, su financiamiento y la formación de sus liderazgos</a:t>
            </a:r>
            <a:r>
              <a:rPr lang="es-CL" dirty="0"/>
              <a:t>: ídem comentario de la Medida N° 10</a:t>
            </a:r>
          </a:p>
          <a:p>
            <a:pPr algn="just">
              <a:lnSpc>
                <a:spcPct val="115000"/>
              </a:lnSpc>
              <a:spcAft>
                <a:spcPts val="100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774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2" name="Título 1"/>
          <p:cNvSpPr>
            <a:spLocks noGrp="1"/>
          </p:cNvSpPr>
          <p:nvPr>
            <p:ph type="title"/>
          </p:nvPr>
        </p:nvSpPr>
        <p:spPr>
          <a:xfrm>
            <a:off x="838200" y="218941"/>
            <a:ext cx="10515600" cy="991674"/>
          </a:xfrm>
        </p:spPr>
        <p:txBody>
          <a:bodyPr/>
          <a:lstStyle/>
          <a:p>
            <a:r>
              <a:rPr lang="es-CL" dirty="0" smtClean="0"/>
              <a:t>PROPUESTAS PRIORIZADAS: </a:t>
            </a:r>
            <a:endParaRPr lang="es-CL" dirty="0"/>
          </a:p>
        </p:txBody>
      </p:sp>
      <p:graphicFrame>
        <p:nvGraphicFramePr>
          <p:cNvPr id="7" name="Tabla 6"/>
          <p:cNvGraphicFramePr>
            <a:graphicFrameLocks noGrp="1"/>
          </p:cNvGraphicFramePr>
          <p:nvPr>
            <p:extLst>
              <p:ext uri="{D42A27DB-BD31-4B8C-83A1-F6EECF244321}">
                <p14:modId xmlns:p14="http://schemas.microsoft.com/office/powerpoint/2010/main" val="2868543082"/>
              </p:ext>
            </p:extLst>
          </p:nvPr>
        </p:nvGraphicFramePr>
        <p:xfrm>
          <a:off x="838198" y="1056068"/>
          <a:ext cx="8395954" cy="450760"/>
        </p:xfrm>
        <a:graphic>
          <a:graphicData uri="http://schemas.openxmlformats.org/drawingml/2006/table">
            <a:tbl>
              <a:tblPr firstRow="1" firstCol="1" bandRow="1">
                <a:tableStyleId>{5C22544A-7EE6-4342-B048-85BDC9FD1C3A}</a:tableStyleId>
              </a:tblPr>
              <a:tblGrid>
                <a:gridCol w="8395954"/>
              </a:tblGrid>
              <a:tr h="450760">
                <a:tc>
                  <a:txBody>
                    <a:bodyPr/>
                    <a:lstStyle/>
                    <a:p>
                      <a:pPr algn="just">
                        <a:lnSpc>
                          <a:spcPct val="115000"/>
                        </a:lnSpc>
                        <a:spcAft>
                          <a:spcPts val="0"/>
                        </a:spcAft>
                      </a:pPr>
                      <a:r>
                        <a:rPr lang="es-CL" sz="1800" b="1" kern="1200" dirty="0" smtClean="0">
                          <a:solidFill>
                            <a:schemeClr val="tx1"/>
                          </a:solidFill>
                          <a:effectLst/>
                          <a:latin typeface="+mn-lt"/>
                          <a:ea typeface="+mn-ea"/>
                          <a:cs typeface="+mn-cs"/>
                        </a:rPr>
                        <a:t>Francisco Letelier Troncoso/ Académico Sociología-UCM e Investigador CEUT.</a:t>
                      </a:r>
                      <a:endParaRPr lang="es-C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ángulo 3"/>
          <p:cNvSpPr/>
          <p:nvPr/>
        </p:nvSpPr>
        <p:spPr>
          <a:xfrm>
            <a:off x="838199" y="1943823"/>
            <a:ext cx="8614894" cy="4477893"/>
          </a:xfrm>
          <a:prstGeom prst="rect">
            <a:avLst/>
          </a:prstGeom>
        </p:spPr>
        <p:txBody>
          <a:bodyPr wrap="square">
            <a:spAutoFit/>
          </a:bodyPr>
          <a:lstStyle/>
          <a:p>
            <a:pPr marL="342900" indent="-342900" algn="just">
              <a:lnSpc>
                <a:spcPct val="115000"/>
              </a:lnSpc>
              <a:spcAft>
                <a:spcPts val="800"/>
              </a:spcAft>
              <a:buAutoNum type="arabicPeriod"/>
            </a:pPr>
            <a:r>
              <a:rPr lang="es-CL" sz="20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Crear </a:t>
            </a:r>
            <a:r>
              <a:rPr lang="es-CL" sz="20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una nueva institucionalidad pública para la participación </a:t>
            </a:r>
            <a:r>
              <a:rPr lang="es-CL" sz="2000" b="1" dirty="0" smtClean="0">
                <a:solidFill>
                  <a:srgbClr val="222222"/>
                </a:solidFill>
                <a:latin typeface="Calibri" panose="020F0502020204030204" pitchFamily="34" charset="0"/>
                <a:ea typeface="Times New Roman" panose="02020603050405020304" pitchFamily="18" charset="0"/>
                <a:cs typeface="Calibri" panose="020F0502020204030204" pitchFamily="34" charset="0"/>
              </a:rPr>
              <a:t>ciudadana</a:t>
            </a:r>
          </a:p>
          <a:p>
            <a:pPr marL="342900" indent="-342900" algn="just">
              <a:lnSpc>
                <a:spcPct val="115000"/>
              </a:lnSpc>
              <a:spcAft>
                <a:spcPts val="800"/>
              </a:spcAft>
              <a:buFontTx/>
              <a:buAutoNum type="arabicPeriod"/>
            </a:pPr>
            <a:r>
              <a:rPr lang="es-CL" sz="2000" b="1" dirty="0" smtClean="0"/>
              <a:t>Extender </a:t>
            </a:r>
            <a:r>
              <a:rPr lang="es-CL" sz="2000" b="1" dirty="0"/>
              <a:t>al ámbito regional la obligatoriedad de contar con los mecanismos legales de participación </a:t>
            </a:r>
            <a:r>
              <a:rPr lang="es-CL" sz="2000" b="1" dirty="0" smtClean="0"/>
              <a:t>ciudadana</a:t>
            </a:r>
          </a:p>
          <a:p>
            <a:pPr marL="342900" indent="-342900" algn="just">
              <a:lnSpc>
                <a:spcPct val="115000"/>
              </a:lnSpc>
              <a:spcAft>
                <a:spcPts val="800"/>
              </a:spcAft>
              <a:buFontTx/>
              <a:buAutoNum type="arabicPeriod"/>
            </a:pPr>
            <a:r>
              <a:rPr lang="es-CL" sz="2000" b="1" dirty="0" smtClean="0"/>
              <a:t>Fortalecer </a:t>
            </a:r>
            <a:r>
              <a:rPr lang="es-CL" sz="2000" b="1" dirty="0"/>
              <a:t>las instancias y mecanismos de participación ciudadana en el ámbito </a:t>
            </a:r>
            <a:r>
              <a:rPr lang="es-CL" sz="2000" b="1" dirty="0" smtClean="0"/>
              <a:t>local</a:t>
            </a:r>
            <a:endParaRPr lang="es-CL" sz="2000" dirty="0"/>
          </a:p>
          <a:p>
            <a:pPr marL="342900" indent="-342900" algn="just">
              <a:lnSpc>
                <a:spcPct val="115000"/>
              </a:lnSpc>
              <a:spcAft>
                <a:spcPts val="800"/>
              </a:spcAft>
              <a:buFontTx/>
              <a:buAutoNum type="arabicPeriod"/>
            </a:pPr>
            <a:r>
              <a:rPr lang="es-CL" sz="2000" b="1" dirty="0" smtClean="0"/>
              <a:t>Reforma </a:t>
            </a:r>
            <a:r>
              <a:rPr lang="es-CL" sz="2000" b="1" dirty="0"/>
              <a:t>de fondo a la ley N° 19.418 sobre Juntas de Vecinos y organizaciones funcionales, a 50 años de su promulgación, que permita recuperar el rol de las organizaciones vecinales en la representación efectiva de las comunidades en el territorio.</a:t>
            </a:r>
            <a:endParaRPr lang="es-CL" sz="2000" dirty="0"/>
          </a:p>
          <a:p>
            <a:pPr marL="342900" indent="-342900" algn="just">
              <a:lnSpc>
                <a:spcPct val="115000"/>
              </a:lnSpc>
              <a:spcAft>
                <a:spcPts val="800"/>
              </a:spcAft>
              <a:buFontTx/>
              <a:buAutoNum type="arabicPeriod"/>
            </a:pPr>
            <a:endParaRPr lang="es-CL" sz="2000" dirty="0"/>
          </a:p>
          <a:p>
            <a:pPr marL="342900" indent="-342900" algn="just">
              <a:lnSpc>
                <a:spcPct val="115000"/>
              </a:lnSpc>
              <a:spcAft>
                <a:spcPts val="800"/>
              </a:spcAft>
              <a:buAutoNum type="arabicPeriod"/>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4121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2" name="Título 1"/>
          <p:cNvSpPr>
            <a:spLocks noGrp="1"/>
          </p:cNvSpPr>
          <p:nvPr>
            <p:ph type="title"/>
          </p:nvPr>
        </p:nvSpPr>
        <p:spPr>
          <a:xfrm>
            <a:off x="838200" y="218941"/>
            <a:ext cx="10515600" cy="991674"/>
          </a:xfrm>
        </p:spPr>
        <p:txBody>
          <a:bodyPr/>
          <a:lstStyle/>
          <a:p>
            <a:r>
              <a:rPr lang="es-CL" dirty="0" smtClean="0"/>
              <a:t>PROPUESTAS PRIORIZADAS: </a:t>
            </a:r>
            <a:endParaRPr lang="es-CL" dirty="0"/>
          </a:p>
        </p:txBody>
      </p:sp>
      <p:graphicFrame>
        <p:nvGraphicFramePr>
          <p:cNvPr id="7" name="Tabla 6"/>
          <p:cNvGraphicFramePr>
            <a:graphicFrameLocks noGrp="1"/>
          </p:cNvGraphicFramePr>
          <p:nvPr>
            <p:extLst>
              <p:ext uri="{D42A27DB-BD31-4B8C-83A1-F6EECF244321}">
                <p14:modId xmlns:p14="http://schemas.microsoft.com/office/powerpoint/2010/main" val="2379212889"/>
              </p:ext>
            </p:extLst>
          </p:nvPr>
        </p:nvGraphicFramePr>
        <p:xfrm>
          <a:off x="838198" y="1056068"/>
          <a:ext cx="8395954" cy="450760"/>
        </p:xfrm>
        <a:graphic>
          <a:graphicData uri="http://schemas.openxmlformats.org/drawingml/2006/table">
            <a:tbl>
              <a:tblPr firstRow="1" firstCol="1" bandRow="1">
                <a:tableStyleId>{5C22544A-7EE6-4342-B048-85BDC9FD1C3A}</a:tableStyleId>
              </a:tblPr>
              <a:tblGrid>
                <a:gridCol w="8395954"/>
              </a:tblGrid>
              <a:tr h="450760">
                <a:tc>
                  <a:txBody>
                    <a:bodyPr/>
                    <a:lstStyle/>
                    <a:p>
                      <a:pPr algn="just">
                        <a:lnSpc>
                          <a:spcPct val="115000"/>
                        </a:lnSpc>
                        <a:spcAft>
                          <a:spcPts val="0"/>
                        </a:spcAft>
                      </a:pPr>
                      <a:r>
                        <a:rPr lang="es-CL" sz="1800" b="1" kern="1200" dirty="0" smtClean="0">
                          <a:solidFill>
                            <a:schemeClr val="tx1"/>
                          </a:solidFill>
                          <a:effectLst/>
                          <a:latin typeface="+mn-lt"/>
                          <a:ea typeface="+mn-ea"/>
                          <a:cs typeface="+mn-cs"/>
                        </a:rPr>
                        <a:t>Patricio </a:t>
                      </a:r>
                      <a:r>
                        <a:rPr lang="es-CL" sz="1800" b="1" kern="1200" dirty="0" err="1" smtClean="0">
                          <a:solidFill>
                            <a:schemeClr val="tx1"/>
                          </a:solidFill>
                          <a:effectLst/>
                          <a:latin typeface="+mn-lt"/>
                          <a:ea typeface="+mn-ea"/>
                          <a:cs typeface="+mn-cs"/>
                        </a:rPr>
                        <a:t>Véjar</a:t>
                      </a:r>
                      <a:r>
                        <a:rPr lang="es-CL" sz="1800" b="1" kern="1200" dirty="0" smtClean="0">
                          <a:solidFill>
                            <a:schemeClr val="tx1"/>
                          </a:solidFill>
                          <a:effectLst/>
                          <a:latin typeface="+mn-lt"/>
                          <a:ea typeface="+mn-ea"/>
                          <a:cs typeface="+mn-cs"/>
                        </a:rPr>
                        <a:t>, Foro Chileno por el Derecho a la Educación.</a:t>
                      </a:r>
                      <a:endParaRPr lang="es-C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ángulo 3"/>
          <p:cNvSpPr/>
          <p:nvPr/>
        </p:nvSpPr>
        <p:spPr>
          <a:xfrm>
            <a:off x="838199" y="1943823"/>
            <a:ext cx="8614894" cy="4852610"/>
          </a:xfrm>
          <a:prstGeom prst="rect">
            <a:avLst/>
          </a:prstGeom>
        </p:spPr>
        <p:txBody>
          <a:bodyPr wrap="square">
            <a:spAutoFit/>
          </a:bodyPr>
          <a:lstStyle/>
          <a:p>
            <a:pPr marL="342900" indent="-342900" algn="just">
              <a:lnSpc>
                <a:spcPct val="115000"/>
              </a:lnSpc>
              <a:spcAft>
                <a:spcPts val="800"/>
              </a:spcAft>
              <a:buFontTx/>
              <a:buAutoNum type="arabicPeriod"/>
            </a:pPr>
            <a:r>
              <a:rPr lang="es-CL" sz="2000" b="1" dirty="0" smtClean="0"/>
              <a:t>Garantizar </a:t>
            </a:r>
            <a:r>
              <a:rPr lang="es-CL" sz="2000" b="1" dirty="0"/>
              <a:t>el derecho a la participación ciudadana en una Nueva </a:t>
            </a:r>
            <a:r>
              <a:rPr lang="es-CL" sz="2000" b="1" dirty="0" smtClean="0"/>
              <a:t>Constitución</a:t>
            </a:r>
          </a:p>
          <a:p>
            <a:pPr marL="342900" indent="-342900" algn="just">
              <a:lnSpc>
                <a:spcPct val="115000"/>
              </a:lnSpc>
              <a:spcAft>
                <a:spcPts val="800"/>
              </a:spcAft>
              <a:buFontTx/>
              <a:buAutoNum type="arabicPeriod"/>
            </a:pPr>
            <a:r>
              <a:rPr lang="es-CL" sz="2000" b="1" dirty="0"/>
              <a:t>Fortalecer el papel de los Consejos de la Sociedad Civil en la administración central del Estado (COSOC)</a:t>
            </a:r>
            <a:endParaRPr lang="es-CL" sz="2000" dirty="0"/>
          </a:p>
          <a:p>
            <a:pPr marL="342900" indent="-342900" algn="just">
              <a:lnSpc>
                <a:spcPct val="115000"/>
              </a:lnSpc>
              <a:spcAft>
                <a:spcPts val="800"/>
              </a:spcAft>
              <a:buFontTx/>
              <a:buAutoNum type="arabicPeriod"/>
            </a:pPr>
            <a:r>
              <a:rPr lang="es-CL" sz="2000" b="1" dirty="0"/>
              <a:t>Fortalecer las instancias y mecanismos de participación ciudadana en el ámbito local</a:t>
            </a:r>
            <a:endParaRPr lang="es-CL" sz="2000" dirty="0"/>
          </a:p>
          <a:p>
            <a:pPr marL="342900" indent="-342900" algn="just">
              <a:lnSpc>
                <a:spcPct val="115000"/>
              </a:lnSpc>
              <a:spcAft>
                <a:spcPts val="800"/>
              </a:spcAft>
              <a:buFontTx/>
              <a:buAutoNum type="arabicPeriod"/>
            </a:pPr>
            <a:r>
              <a:rPr lang="es-CL" sz="2000" b="1" dirty="0"/>
              <a:t>Reforma de fondo a la ley N° 19.418 sobre Juntas de Vecinos y organizaciones funcionales, a 50 años de su promulgación, que permita recuperar el rol de las organizaciones vecinales en la representación efectiva de las comunidades en el </a:t>
            </a:r>
            <a:r>
              <a:rPr lang="es-CL" sz="2000" b="1" dirty="0" smtClean="0"/>
              <a:t>territorio.</a:t>
            </a:r>
            <a:endParaRPr lang="es-CL" sz="2000" dirty="0"/>
          </a:p>
          <a:p>
            <a:pPr marL="342900" indent="-342900" algn="just">
              <a:lnSpc>
                <a:spcPct val="115000"/>
              </a:lnSpc>
              <a:spcAft>
                <a:spcPts val="800"/>
              </a:spcAft>
              <a:buFontTx/>
              <a:buAutoNum type="arabicPeriod"/>
            </a:pPr>
            <a:endParaRPr lang="es-CL" sz="2000" dirty="0"/>
          </a:p>
          <a:p>
            <a:pPr marL="342900" indent="-342900" algn="just">
              <a:lnSpc>
                <a:spcPct val="115000"/>
              </a:lnSpc>
              <a:spcAft>
                <a:spcPts val="800"/>
              </a:spcAft>
              <a:buAutoNum type="arabicPeriod"/>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805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2" name="Título 1"/>
          <p:cNvSpPr>
            <a:spLocks noGrp="1"/>
          </p:cNvSpPr>
          <p:nvPr>
            <p:ph type="title"/>
          </p:nvPr>
        </p:nvSpPr>
        <p:spPr>
          <a:xfrm>
            <a:off x="838200" y="218941"/>
            <a:ext cx="10515600" cy="991674"/>
          </a:xfrm>
        </p:spPr>
        <p:txBody>
          <a:bodyPr/>
          <a:lstStyle/>
          <a:p>
            <a:r>
              <a:rPr lang="es-CL" dirty="0" smtClean="0"/>
              <a:t>10 PROPUESTAS PRIORITARIAS: </a:t>
            </a:r>
            <a:endParaRPr lang="es-CL" dirty="0"/>
          </a:p>
        </p:txBody>
      </p:sp>
      <p:sp>
        <p:nvSpPr>
          <p:cNvPr id="3" name="Marcador de contenido 2"/>
          <p:cNvSpPr>
            <a:spLocks noGrp="1"/>
          </p:cNvSpPr>
          <p:nvPr>
            <p:ph idx="1"/>
          </p:nvPr>
        </p:nvSpPr>
        <p:spPr>
          <a:xfrm>
            <a:off x="838200" y="1545465"/>
            <a:ext cx="10515600" cy="4631498"/>
          </a:xfrm>
        </p:spPr>
        <p:txBody>
          <a:bodyPr>
            <a:normAutofit fontScale="92500" lnSpcReduction="20000"/>
          </a:bodyPr>
          <a:lstStyle/>
          <a:p>
            <a:pPr marL="514350" indent="-514350">
              <a:buFont typeface="+mj-lt"/>
              <a:buAutoNum type="arabicPeriod"/>
            </a:pPr>
            <a:r>
              <a:rPr lang="es-CL" b="1" dirty="0"/>
              <a:t>Modificar significativamente el enfoque en materia de participación para hacerla más vinculante e </a:t>
            </a:r>
            <a:r>
              <a:rPr lang="es-CL" b="1" dirty="0" smtClean="0"/>
              <a:t>inclusiva.</a:t>
            </a:r>
          </a:p>
          <a:p>
            <a:pPr marL="514350" indent="-514350">
              <a:buFont typeface="+mj-lt"/>
              <a:buAutoNum type="arabicPeriod"/>
            </a:pPr>
            <a:endParaRPr lang="es-CL" b="1" dirty="0" smtClean="0"/>
          </a:p>
          <a:p>
            <a:pPr marL="514350" lvl="0" indent="-514350">
              <a:buFont typeface="+mj-lt"/>
              <a:buAutoNum type="arabicPeriod"/>
            </a:pPr>
            <a:r>
              <a:rPr lang="es-CL" b="1" dirty="0"/>
              <a:t>Garantizar el derecho a la participación ciudadana en una Nueva </a:t>
            </a:r>
            <a:r>
              <a:rPr lang="es-CL" b="1" dirty="0" smtClean="0"/>
              <a:t>Constitución.</a:t>
            </a:r>
          </a:p>
          <a:p>
            <a:pPr marL="514350" lvl="0" indent="-514350">
              <a:buFont typeface="+mj-lt"/>
              <a:buAutoNum type="arabicPeriod"/>
            </a:pPr>
            <a:endParaRPr lang="es-CL" b="1" dirty="0" smtClean="0"/>
          </a:p>
          <a:p>
            <a:pPr marL="514350" lvl="0" indent="-514350">
              <a:buFont typeface="+mj-lt"/>
              <a:buAutoNum type="arabicPeriod"/>
            </a:pPr>
            <a:r>
              <a:rPr lang="es-CL" b="1" dirty="0"/>
              <a:t>Fortalecer el papel de los Consejos de la Sociedad Civil en la administración central del Estado (COSOC</a:t>
            </a:r>
            <a:r>
              <a:rPr lang="es-CL" b="1" dirty="0" smtClean="0"/>
              <a:t>).</a:t>
            </a:r>
          </a:p>
          <a:p>
            <a:pPr marL="514350" lvl="0" indent="-514350">
              <a:buFont typeface="+mj-lt"/>
              <a:buAutoNum type="arabicPeriod"/>
            </a:pPr>
            <a:endParaRPr lang="es-CL" b="1" dirty="0" smtClean="0"/>
          </a:p>
          <a:p>
            <a:pPr marL="514350" indent="-514350">
              <a:buFont typeface="+mj-lt"/>
              <a:buAutoNum type="arabicPeriod"/>
            </a:pPr>
            <a:r>
              <a:rPr lang="es-CL" b="1" dirty="0"/>
              <a:t>Perfeccionar los mecanismos de participación instituidos por la Ley 20.500, para hacerlos más eficaces en su incidencia en la definición de las políticas pública</a:t>
            </a:r>
            <a:endParaRPr lang="es-CL" dirty="0"/>
          </a:p>
          <a:p>
            <a:pPr marL="514350" lvl="0" indent="-514350">
              <a:buFont typeface="+mj-lt"/>
              <a:buAutoNum type="arabicPeriod"/>
            </a:pPr>
            <a:endParaRPr lang="es-CL" b="1" dirty="0" smtClean="0"/>
          </a:p>
          <a:p>
            <a:pPr marL="514350" lvl="0" indent="-514350">
              <a:buFont typeface="+mj-lt"/>
              <a:buAutoNum type="arabicPeriod"/>
            </a:pPr>
            <a:endParaRPr lang="es-CL" dirty="0"/>
          </a:p>
          <a:p>
            <a:pPr marL="514350" indent="-514350">
              <a:buFont typeface="+mj-lt"/>
              <a:buAutoNum type="arabicPeriod"/>
            </a:pPr>
            <a:endParaRPr lang="es-CL" dirty="0"/>
          </a:p>
        </p:txBody>
      </p:sp>
      <p:pic>
        <p:nvPicPr>
          <p:cNvPr id="6" name="Imagen 5"/>
          <p:cNvPicPr>
            <a:picLocks noChangeAspect="1"/>
          </p:cNvPicPr>
          <p:nvPr/>
        </p:nvPicPr>
        <p:blipFill rotWithShape="1">
          <a:blip r:embed="rId3">
            <a:alphaModFix amt="23000"/>
          </a:blip>
          <a:srcRect l="33290"/>
          <a:stretch/>
        </p:blipFill>
        <p:spPr>
          <a:xfrm>
            <a:off x="6134426" y="5100346"/>
            <a:ext cx="6057574" cy="1857780"/>
          </a:xfrm>
          <a:prstGeom prst="rect">
            <a:avLst/>
          </a:prstGeom>
        </p:spPr>
      </p:pic>
      <p:sp>
        <p:nvSpPr>
          <p:cNvPr id="9" name="Lágrima 8">
            <a:hlinkClick r:id="rId4" action="ppaction://hlinksldjump"/>
          </p:cNvPr>
          <p:cNvSpPr/>
          <p:nvPr/>
        </p:nvSpPr>
        <p:spPr>
          <a:xfrm>
            <a:off x="6984856" y="1975628"/>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Lágrima 9">
            <a:hlinkClick r:id="rId5" action="ppaction://hlinksldjump"/>
          </p:cNvPr>
          <p:cNvSpPr/>
          <p:nvPr/>
        </p:nvSpPr>
        <p:spPr>
          <a:xfrm>
            <a:off x="3327335" y="2984806"/>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Lágrima 10">
            <a:hlinkClick r:id="rId6" action="ppaction://hlinksldjump"/>
          </p:cNvPr>
          <p:cNvSpPr/>
          <p:nvPr/>
        </p:nvSpPr>
        <p:spPr>
          <a:xfrm>
            <a:off x="7390447" y="4114940"/>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Lágrima 11">
            <a:hlinkClick r:id="rId7" action="ppaction://hlinksldjump"/>
          </p:cNvPr>
          <p:cNvSpPr/>
          <p:nvPr/>
        </p:nvSpPr>
        <p:spPr>
          <a:xfrm>
            <a:off x="4196567" y="5486988"/>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03958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2" name="Título 1"/>
          <p:cNvSpPr>
            <a:spLocks noGrp="1"/>
          </p:cNvSpPr>
          <p:nvPr>
            <p:ph type="title"/>
          </p:nvPr>
        </p:nvSpPr>
        <p:spPr>
          <a:xfrm>
            <a:off x="838200" y="218941"/>
            <a:ext cx="10515600" cy="991674"/>
          </a:xfrm>
        </p:spPr>
        <p:txBody>
          <a:bodyPr/>
          <a:lstStyle/>
          <a:p>
            <a:r>
              <a:rPr lang="es-CL" dirty="0" smtClean="0"/>
              <a:t>PROPUESTAS PRIORIZADAS: </a:t>
            </a:r>
            <a:endParaRPr lang="es-CL" dirty="0"/>
          </a:p>
        </p:txBody>
      </p:sp>
      <p:graphicFrame>
        <p:nvGraphicFramePr>
          <p:cNvPr id="7" name="Tabla 6"/>
          <p:cNvGraphicFramePr>
            <a:graphicFrameLocks noGrp="1"/>
          </p:cNvGraphicFramePr>
          <p:nvPr>
            <p:extLst>
              <p:ext uri="{D42A27DB-BD31-4B8C-83A1-F6EECF244321}">
                <p14:modId xmlns:p14="http://schemas.microsoft.com/office/powerpoint/2010/main" val="2694813246"/>
              </p:ext>
            </p:extLst>
          </p:nvPr>
        </p:nvGraphicFramePr>
        <p:xfrm>
          <a:off x="838198" y="1056068"/>
          <a:ext cx="8395954" cy="450760"/>
        </p:xfrm>
        <a:graphic>
          <a:graphicData uri="http://schemas.openxmlformats.org/drawingml/2006/table">
            <a:tbl>
              <a:tblPr firstRow="1" firstCol="1" bandRow="1">
                <a:tableStyleId>{5C22544A-7EE6-4342-B048-85BDC9FD1C3A}</a:tableStyleId>
              </a:tblPr>
              <a:tblGrid>
                <a:gridCol w="8395954"/>
              </a:tblGrid>
              <a:tr h="450760">
                <a:tc>
                  <a:txBody>
                    <a:bodyPr/>
                    <a:lstStyle/>
                    <a:p>
                      <a:pPr algn="just">
                        <a:lnSpc>
                          <a:spcPct val="115000"/>
                        </a:lnSpc>
                        <a:spcAft>
                          <a:spcPts val="0"/>
                        </a:spcAft>
                      </a:pPr>
                      <a:r>
                        <a:rPr lang="es-CL" sz="1800" b="1" kern="1200" dirty="0" smtClean="0">
                          <a:solidFill>
                            <a:schemeClr val="tx1"/>
                          </a:solidFill>
                          <a:effectLst/>
                          <a:latin typeface="+mn-lt"/>
                          <a:ea typeface="+mn-ea"/>
                          <a:cs typeface="+mn-cs"/>
                        </a:rPr>
                        <a:t>Octavio del </a:t>
                      </a:r>
                      <a:r>
                        <a:rPr lang="es-CL" sz="1800" b="1" kern="1200" dirty="0" err="1" smtClean="0">
                          <a:solidFill>
                            <a:schemeClr val="tx1"/>
                          </a:solidFill>
                          <a:effectLst/>
                          <a:latin typeface="+mn-lt"/>
                          <a:ea typeface="+mn-ea"/>
                          <a:cs typeface="+mn-cs"/>
                        </a:rPr>
                        <a:t>Favero</a:t>
                      </a:r>
                      <a:r>
                        <a:rPr lang="es-CL" sz="1800" b="1" kern="1200" dirty="0" smtClean="0">
                          <a:solidFill>
                            <a:schemeClr val="tx1"/>
                          </a:solidFill>
                          <a:effectLst/>
                          <a:latin typeface="+mn-lt"/>
                          <a:ea typeface="+mn-ea"/>
                          <a:cs typeface="+mn-cs"/>
                        </a:rPr>
                        <a:t>, Fundación Ciudadano Inteligente.</a:t>
                      </a:r>
                      <a:endParaRPr lang="es-C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ángulo 3"/>
          <p:cNvSpPr/>
          <p:nvPr/>
        </p:nvSpPr>
        <p:spPr>
          <a:xfrm>
            <a:off x="838199" y="1943823"/>
            <a:ext cx="8614894" cy="3652025"/>
          </a:xfrm>
          <a:prstGeom prst="rect">
            <a:avLst/>
          </a:prstGeom>
        </p:spPr>
        <p:txBody>
          <a:bodyPr wrap="square">
            <a:spAutoFit/>
          </a:bodyPr>
          <a:lstStyle/>
          <a:p>
            <a:pPr marL="457200" indent="-457200">
              <a:buAutoNum type="arabicPeriod"/>
            </a:pPr>
            <a:r>
              <a:rPr lang="es-CL" sz="2000" b="1" dirty="0" smtClean="0"/>
              <a:t>Crear </a:t>
            </a:r>
            <a:r>
              <a:rPr lang="es-CL" sz="2000" b="1" dirty="0"/>
              <a:t>una nueva institucionalidad pública para la participación ciudadana</a:t>
            </a:r>
            <a:r>
              <a:rPr lang="es-CL" sz="2000" b="1" dirty="0" smtClean="0"/>
              <a:t>.</a:t>
            </a:r>
          </a:p>
          <a:p>
            <a:pPr marL="457200" indent="-457200">
              <a:buAutoNum type="arabicPeriod"/>
            </a:pPr>
            <a:endParaRPr lang="es-CL" sz="2000" dirty="0"/>
          </a:p>
          <a:p>
            <a:r>
              <a:rPr lang="es-CL" sz="2000" b="1" dirty="0"/>
              <a:t>2. </a:t>
            </a:r>
            <a:r>
              <a:rPr lang="es-CL" sz="2000" b="1" dirty="0" smtClean="0"/>
              <a:t>  Perfeccionar </a:t>
            </a:r>
            <a:r>
              <a:rPr lang="es-CL" sz="2000" b="1" dirty="0"/>
              <a:t>los mecanismos de participación instituidos por la Ley 20.500, para hacerlos más eficaces en su incidencia en la definición de las políticas </a:t>
            </a:r>
            <a:r>
              <a:rPr lang="es-CL" sz="2000" b="1" dirty="0" smtClean="0"/>
              <a:t>pública.</a:t>
            </a:r>
          </a:p>
          <a:p>
            <a:endParaRPr lang="es-CL" sz="2000" dirty="0"/>
          </a:p>
          <a:p>
            <a:r>
              <a:rPr lang="es-CL" sz="2000" b="1" dirty="0"/>
              <a:t>3. </a:t>
            </a:r>
            <a:r>
              <a:rPr lang="es-CL" sz="2000" b="1" dirty="0" smtClean="0"/>
              <a:t>  Fortalecer </a:t>
            </a:r>
            <a:r>
              <a:rPr lang="es-CL" sz="2000" b="1" dirty="0"/>
              <a:t>las instancias y mecanismos de participación ciudadana en el ámbito </a:t>
            </a:r>
            <a:r>
              <a:rPr lang="es-CL" sz="2000" b="1" dirty="0" smtClean="0"/>
              <a:t>local.</a:t>
            </a:r>
          </a:p>
          <a:p>
            <a:endParaRPr lang="es-CL" sz="2000" dirty="0"/>
          </a:p>
          <a:p>
            <a:pPr marL="342900" indent="-342900" algn="just">
              <a:lnSpc>
                <a:spcPct val="115000"/>
              </a:lnSpc>
              <a:spcAft>
                <a:spcPts val="800"/>
              </a:spcAft>
              <a:buFontTx/>
              <a:buAutoNum type="arabicPeriod"/>
            </a:pPr>
            <a:endParaRPr lang="es-CL" sz="2000" dirty="0"/>
          </a:p>
          <a:p>
            <a:pPr marL="342900" indent="-342900" algn="just">
              <a:lnSpc>
                <a:spcPct val="115000"/>
              </a:lnSpc>
              <a:spcAft>
                <a:spcPts val="800"/>
              </a:spcAft>
              <a:buAutoNum type="arabicPeriod"/>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300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399245"/>
            <a:ext cx="10515600" cy="5777718"/>
          </a:xfrm>
        </p:spPr>
        <p:txBody>
          <a:bodyPr>
            <a:normAutofit lnSpcReduction="10000"/>
          </a:bodyPr>
          <a:lstStyle/>
          <a:p>
            <a:pPr marL="0" indent="0">
              <a:buNone/>
            </a:pPr>
            <a:r>
              <a:rPr lang="es-CL" b="1" dirty="0" smtClean="0"/>
              <a:t>5. Fortalecer </a:t>
            </a:r>
            <a:r>
              <a:rPr lang="es-CL" b="1" dirty="0"/>
              <a:t>las instancias y mecanismos de participación ciudadana en el ámbito </a:t>
            </a:r>
            <a:r>
              <a:rPr lang="es-CL" b="1" dirty="0" smtClean="0"/>
              <a:t>local</a:t>
            </a:r>
          </a:p>
          <a:p>
            <a:endParaRPr lang="es-CL" b="1" dirty="0"/>
          </a:p>
          <a:p>
            <a:pPr marL="0" indent="0">
              <a:buNone/>
            </a:pPr>
            <a:r>
              <a:rPr lang="es-CL" b="1" dirty="0" smtClean="0"/>
              <a:t>6. Extender </a:t>
            </a:r>
            <a:r>
              <a:rPr lang="es-CL" b="1" dirty="0"/>
              <a:t>al ámbito regional la obligatoriedad de contar con los mecanismos legales de participación </a:t>
            </a:r>
            <a:r>
              <a:rPr lang="es-CL" b="1" dirty="0" smtClean="0"/>
              <a:t>ciudadana</a:t>
            </a:r>
          </a:p>
          <a:p>
            <a:endParaRPr lang="es-CL" dirty="0" smtClean="0"/>
          </a:p>
          <a:p>
            <a:pPr marL="0" indent="0">
              <a:buNone/>
            </a:pPr>
            <a:r>
              <a:rPr lang="es-CL" b="1" dirty="0" smtClean="0"/>
              <a:t>7. Reforma </a:t>
            </a:r>
            <a:r>
              <a:rPr lang="es-CL" b="1" dirty="0"/>
              <a:t>de fondo a la ley N° 19.418 sobre Juntas de Vecinos y organizaciones funcionales, a 50 años de su promulgación, que permita recuperar el rol de las organizaciones vecinales en la representación efectiva de las comunidades en el territorio</a:t>
            </a:r>
            <a:r>
              <a:rPr lang="es-CL" b="1" dirty="0" smtClean="0"/>
              <a:t>.</a:t>
            </a:r>
          </a:p>
          <a:p>
            <a:endParaRPr lang="es-CL" dirty="0" smtClean="0"/>
          </a:p>
          <a:p>
            <a:pPr marL="0" indent="0">
              <a:buNone/>
            </a:pPr>
            <a:r>
              <a:rPr lang="es-CL" b="1" dirty="0" smtClean="0">
                <a:effectLst/>
              </a:rPr>
              <a:t>8. Dictar medidas de fortalecimiento de las organizaciones de la sociedad civil para facilitar su constitución y reconocimiento; su financiamiento y la formación de sus liderazgos</a:t>
            </a:r>
            <a:endParaRPr lang="es-CL" dirty="0" smtClean="0">
              <a:effectLst/>
            </a:endParaRPr>
          </a:p>
          <a:p>
            <a:pPr marL="514350" indent="-514350">
              <a:buFont typeface="+mj-lt"/>
              <a:buAutoNum type="arabicPeriod"/>
            </a:pPr>
            <a:endParaRPr lang="es-CL" dirty="0"/>
          </a:p>
        </p:txBody>
      </p:sp>
      <p:sp>
        <p:nvSpPr>
          <p:cNvPr id="5" name="Lágrima 4">
            <a:hlinkClick r:id="rId3" action="ppaction://hlinksldjump"/>
          </p:cNvPr>
          <p:cNvSpPr/>
          <p:nvPr/>
        </p:nvSpPr>
        <p:spPr>
          <a:xfrm>
            <a:off x="3642214" y="820070"/>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Lágrima 5">
            <a:hlinkClick r:id="rId4" action="ppaction://hlinksldjump"/>
          </p:cNvPr>
          <p:cNvSpPr/>
          <p:nvPr/>
        </p:nvSpPr>
        <p:spPr>
          <a:xfrm>
            <a:off x="7997622" y="2101401"/>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Lágrima 6">
            <a:hlinkClick r:id="rId5" action="ppaction://hlinksldjump"/>
          </p:cNvPr>
          <p:cNvSpPr/>
          <p:nvPr/>
        </p:nvSpPr>
        <p:spPr>
          <a:xfrm>
            <a:off x="9772766" y="4027835"/>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Lágrima 7">
            <a:hlinkClick r:id="rId6" action="ppaction://hlinksldjump"/>
          </p:cNvPr>
          <p:cNvSpPr/>
          <p:nvPr/>
        </p:nvSpPr>
        <p:spPr>
          <a:xfrm>
            <a:off x="7959731" y="5661956"/>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0564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669701"/>
            <a:ext cx="10515600" cy="4520485"/>
          </a:xfrm>
        </p:spPr>
        <p:txBody>
          <a:bodyPr/>
          <a:lstStyle/>
          <a:p>
            <a:pPr lvl="0"/>
            <a:endParaRPr lang="es-CL" b="1" dirty="0" smtClean="0"/>
          </a:p>
          <a:p>
            <a:pPr marL="0" lvl="0" indent="0">
              <a:buNone/>
            </a:pPr>
            <a:r>
              <a:rPr lang="es-CL" b="1" dirty="0" smtClean="0"/>
              <a:t>9. Crear </a:t>
            </a:r>
            <a:r>
              <a:rPr lang="es-CL" b="1" dirty="0"/>
              <a:t>una nueva institucionalidad pública para la participación </a:t>
            </a:r>
            <a:r>
              <a:rPr lang="es-CL" b="1" dirty="0" smtClean="0"/>
              <a:t>ciudadana.</a:t>
            </a:r>
          </a:p>
          <a:p>
            <a:pPr lvl="0"/>
            <a:endParaRPr lang="es-CL" dirty="0"/>
          </a:p>
          <a:p>
            <a:pPr marL="0" lvl="0" indent="0">
              <a:buNone/>
            </a:pPr>
            <a:r>
              <a:rPr lang="es-CL" b="1" dirty="0" smtClean="0">
                <a:effectLst/>
              </a:rPr>
              <a:t>10. Implementar medidas administrativas de corto plazo que  manifiesten la voluntad gubernamental de avanzar en participación con mayor celeridad que la requieren las reformas legales y constitucionales.</a:t>
            </a:r>
            <a:endParaRPr lang="es-CL" dirty="0" smtClean="0">
              <a:effectLst/>
            </a:endParaRPr>
          </a:p>
          <a:p>
            <a:pPr marL="0" indent="0">
              <a:buNone/>
            </a:pPr>
            <a:endParaRPr lang="es-CL" dirty="0"/>
          </a:p>
        </p:txBody>
      </p:sp>
      <p:sp>
        <p:nvSpPr>
          <p:cNvPr id="5" name="Lágrima 4">
            <a:hlinkClick r:id="rId3" action="ppaction://hlinksldjump"/>
          </p:cNvPr>
          <p:cNvSpPr/>
          <p:nvPr/>
        </p:nvSpPr>
        <p:spPr>
          <a:xfrm>
            <a:off x="2617778" y="1710699"/>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Lágrima 5">
            <a:hlinkClick r:id="rId4" action="ppaction://hlinksldjump"/>
          </p:cNvPr>
          <p:cNvSpPr/>
          <p:nvPr/>
        </p:nvSpPr>
        <p:spPr>
          <a:xfrm>
            <a:off x="3505956" y="3868967"/>
            <a:ext cx="393087" cy="362871"/>
          </a:xfrm>
          <a:prstGeom prst="teardrop">
            <a:avLst/>
          </a:prstGeom>
          <a:ln>
            <a:solidFill>
              <a:srgbClr val="4F81BD"/>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5395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824248"/>
            <a:ext cx="10515600" cy="5352715"/>
          </a:xfrm>
        </p:spPr>
        <p:txBody>
          <a:bodyPr>
            <a:normAutofit fontScale="92500" lnSpcReduction="10000"/>
          </a:bodyPr>
          <a:lstStyle/>
          <a:p>
            <a:pPr marL="0" lvl="0" indent="0">
              <a:buNone/>
            </a:pPr>
            <a:r>
              <a:rPr lang="es-CL" b="1" dirty="0" smtClean="0"/>
              <a:t>1. Modificar </a:t>
            </a:r>
            <a:r>
              <a:rPr lang="es-CL" b="1" dirty="0"/>
              <a:t>significativamente el enfoque en materia de participación para hacerla más vinculante e inclusiva, de acuerdo a los siguientes fundamentos:</a:t>
            </a:r>
            <a:endParaRPr lang="es-CL" dirty="0"/>
          </a:p>
          <a:p>
            <a:pPr lvl="0"/>
            <a:r>
              <a:rPr lang="es-CL" dirty="0"/>
              <a:t>La participación ciudadana en la gestión pública es un derecho humano que debe ser garantizado constitucionalmente.</a:t>
            </a:r>
            <a:endParaRPr lang="es-CL" dirty="0" smtClean="0">
              <a:effectLst/>
            </a:endParaRPr>
          </a:p>
          <a:p>
            <a:pPr lvl="0"/>
            <a:r>
              <a:rPr lang="es-CL" dirty="0"/>
              <a:t>La democracia debe tener nuevos y mejores mecanismos de participación para incrementar el rol público de la sociedad civil chilena.</a:t>
            </a:r>
            <a:endParaRPr lang="es-CL" dirty="0" smtClean="0">
              <a:effectLst/>
            </a:endParaRPr>
          </a:p>
          <a:p>
            <a:pPr lvl="0"/>
            <a:r>
              <a:rPr lang="es-CL" dirty="0"/>
              <a:t>La democracia participativa debe ser el marco orientador de la reforma a  la  Ley 20.500. </a:t>
            </a:r>
            <a:endParaRPr lang="es-CL" dirty="0" smtClean="0">
              <a:effectLst/>
            </a:endParaRPr>
          </a:p>
          <a:p>
            <a:pPr lvl="0"/>
            <a:r>
              <a:rPr lang="es-CL" dirty="0"/>
              <a:t>Es deber del Estado fomentar y garantizar el derecho a la participación ciudadana y la </a:t>
            </a:r>
            <a:r>
              <a:rPr lang="es-CL" dirty="0" err="1"/>
              <a:t>asociatividad</a:t>
            </a:r>
            <a:r>
              <a:rPr lang="es-CL" dirty="0"/>
              <a:t>.</a:t>
            </a:r>
            <a:endParaRPr lang="es-CL" dirty="0" smtClean="0">
              <a:effectLst/>
            </a:endParaRPr>
          </a:p>
          <a:p>
            <a:pPr lvl="0"/>
            <a:r>
              <a:rPr lang="es-CL" dirty="0"/>
              <a:t>La relación del Estado con la sociedad civil ha de hacerse considerando el principio del respeto a la autonomía de la sociedad civil. </a:t>
            </a:r>
            <a:endParaRPr lang="es-CL" dirty="0" smtClean="0">
              <a:effectLst/>
            </a:endParaRP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a:t> </a:t>
            </a:r>
            <a:r>
              <a:rPr lang="es-ES" sz="2800" b="1" dirty="0" smtClean="0"/>
              <a:t>1</a:t>
            </a:r>
            <a:endParaRPr lang="es-ES" sz="2800" b="1" dirty="0"/>
          </a:p>
        </p:txBody>
      </p:sp>
      <p:sp>
        <p:nvSpPr>
          <p:cNvPr id="8" name="Flecha curvada hacia la izquierda 7">
            <a:hlinkClick r:id="rId3" action="ppaction://hlinksldjump"/>
          </p:cNvPr>
          <p:cNvSpPr/>
          <p:nvPr/>
        </p:nvSpPr>
        <p:spPr>
          <a:xfrm>
            <a:off x="9595358" y="272153"/>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030608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5636050"/>
          </a:xfrm>
        </p:spPr>
        <p:txBody>
          <a:bodyPr>
            <a:normAutofit lnSpcReduction="10000"/>
          </a:bodyPr>
          <a:lstStyle/>
          <a:p>
            <a:pPr marL="0" lvl="0" indent="0">
              <a:buNone/>
            </a:pPr>
            <a:r>
              <a:rPr lang="es-CL" b="1" dirty="0" smtClean="0"/>
              <a:t>2. Garantizar </a:t>
            </a:r>
            <a:r>
              <a:rPr lang="es-CL" b="1" dirty="0"/>
              <a:t>el derecho a la participación ciudadana en una Nueva Constitución</a:t>
            </a:r>
            <a:endParaRPr lang="es-CL" dirty="0"/>
          </a:p>
          <a:p>
            <a:pPr lvl="0"/>
            <a:r>
              <a:rPr lang="es-CL" dirty="0" smtClean="0">
                <a:effectLst/>
              </a:rPr>
              <a:t>Incorporar la garantía constitucional del derecho a la participación y su ampliación, a través de mecanismos de democracia participativa, como son la iniciativa popular de ley, el referéndum revocatorio de mandato y  de proyecto de ley, así como introducir el voto programático.</a:t>
            </a:r>
          </a:p>
          <a:p>
            <a:pPr lvl="0"/>
            <a:r>
              <a:rPr lang="es-CL" dirty="0" smtClean="0">
                <a:effectLst/>
              </a:rPr>
              <a:t>Incluir la participación en la gestión pública dentro de los principios fundamentales del Estado de Chile.</a:t>
            </a:r>
          </a:p>
          <a:p>
            <a:pPr lvl="0"/>
            <a:r>
              <a:rPr lang="es-CL" dirty="0" smtClean="0">
                <a:effectLst/>
              </a:rPr>
              <a:t>Ampliar el alcance de la implementación de los plebiscitos nacionales para que la ciudadanía se pronuncie sobre  materias de alta relevancia nacional.</a:t>
            </a:r>
          </a:p>
          <a:p>
            <a:pPr lvl="0"/>
            <a:r>
              <a:rPr lang="es-CL" dirty="0" smtClean="0">
                <a:effectLst/>
              </a:rPr>
              <a:t>Ampliar el concepto de ciudadano, más allá de los requisitos para participar en elecciones.</a:t>
            </a: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a:t> </a:t>
            </a:r>
            <a:r>
              <a:rPr lang="es-ES" sz="2800" b="1" dirty="0" smtClean="0"/>
              <a:t>2</a:t>
            </a:r>
            <a:endParaRPr lang="es-ES" sz="2800" b="1" dirty="0"/>
          </a:p>
        </p:txBody>
      </p:sp>
      <p:sp>
        <p:nvSpPr>
          <p:cNvPr id="7" name="Flecha curvada hacia la izquierda 6">
            <a:hlinkClick r:id="rId3" action="ppaction://hlinksldjump"/>
          </p:cNvPr>
          <p:cNvSpPr/>
          <p:nvPr/>
        </p:nvSpPr>
        <p:spPr>
          <a:xfrm>
            <a:off x="9595358" y="141116"/>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38136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5636050"/>
          </a:xfrm>
        </p:spPr>
        <p:txBody>
          <a:bodyPr/>
          <a:lstStyle/>
          <a:p>
            <a:pPr marL="0" lvl="0" indent="0">
              <a:buNone/>
            </a:pPr>
            <a:r>
              <a:rPr lang="es-CL" b="1" dirty="0" smtClean="0"/>
              <a:t>3. Fortalecer </a:t>
            </a:r>
            <a:r>
              <a:rPr lang="es-CL" b="1" dirty="0"/>
              <a:t>el papel de los Consejos de la Sociedad Civil en la administración central del Estado (COSOC)</a:t>
            </a:r>
            <a:endParaRPr lang="es-CL" dirty="0"/>
          </a:p>
          <a:p>
            <a:endParaRPr lang="es-CL" dirty="0"/>
          </a:p>
          <a:p>
            <a:pPr lvl="0"/>
            <a:r>
              <a:rPr lang="es-CL" dirty="0"/>
              <a:t>Modificación de  la Ley de Bases de Administración del Estado para fortalecer rol de los COSOC como articuladores de los diferentes mecanismos y acciones de participación en las instancias del gobierno central y estableciendo las materias en que sus acuerdos serán vinculantes para el Estado. </a:t>
            </a: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smtClean="0"/>
              <a:t> 3</a:t>
            </a:r>
            <a:endParaRPr lang="es-ES" sz="2800" b="1" dirty="0"/>
          </a:p>
        </p:txBody>
      </p:sp>
      <p:sp>
        <p:nvSpPr>
          <p:cNvPr id="7" name="Flecha curvada hacia la izquierda 6">
            <a:hlinkClick r:id="rId3" action="ppaction://hlinksldjump"/>
          </p:cNvPr>
          <p:cNvSpPr/>
          <p:nvPr/>
        </p:nvSpPr>
        <p:spPr>
          <a:xfrm>
            <a:off x="9595358" y="141116"/>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79200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5636050"/>
          </a:xfrm>
        </p:spPr>
        <p:txBody>
          <a:bodyPr/>
          <a:lstStyle/>
          <a:p>
            <a:pPr marL="0" lvl="0" indent="0">
              <a:buNone/>
            </a:pPr>
            <a:r>
              <a:rPr lang="es-CL" b="1" dirty="0" smtClean="0"/>
              <a:t>4. Perfeccionar </a:t>
            </a:r>
            <a:r>
              <a:rPr lang="es-CL" b="1" dirty="0"/>
              <a:t>los mecanismos de participación instituidos por la Ley 20.500, para hacerlos más eficaces en su incidencia en la definición de las políticas pública</a:t>
            </a:r>
            <a:endParaRPr lang="es-CL" dirty="0"/>
          </a:p>
          <a:p>
            <a:r>
              <a:rPr lang="es-CL" dirty="0"/>
              <a:t> </a:t>
            </a:r>
          </a:p>
          <a:p>
            <a:pPr lvl="0"/>
            <a:r>
              <a:rPr lang="es-CL" dirty="0"/>
              <a:t>Dictar una Norma Única de Participación que establezca los estándares mínimos que todos los organismos del Estado deben cumplir en la materia</a:t>
            </a:r>
          </a:p>
          <a:p>
            <a:pPr lvl="0"/>
            <a:r>
              <a:rPr lang="es-CL" dirty="0"/>
              <a:t>Establecer sanciones para el incumplimiento de lo prescrito en la ley por parte de la autoridad</a:t>
            </a:r>
          </a:p>
          <a:p>
            <a:pPr lvl="0"/>
            <a:r>
              <a:rPr lang="es-CL" dirty="0"/>
              <a:t>Contemplar  la obligación de dotar de financiamiento a los mecanismos legales de participación, necesario para garantizar su funcionamiento.</a:t>
            </a: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smtClean="0"/>
              <a:t> 4</a:t>
            </a:r>
            <a:endParaRPr lang="es-ES" sz="2800" b="1" dirty="0"/>
          </a:p>
        </p:txBody>
      </p:sp>
      <p:sp>
        <p:nvSpPr>
          <p:cNvPr id="7" name="Flecha curvada hacia la izquierda 6">
            <a:hlinkClick r:id="rId3" action="ppaction://hlinksldjump"/>
          </p:cNvPr>
          <p:cNvSpPr/>
          <p:nvPr/>
        </p:nvSpPr>
        <p:spPr>
          <a:xfrm>
            <a:off x="9595358" y="141116"/>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87216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7-07-20 a las 11.52.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575"/>
          </a:xfrm>
          <a:prstGeom prst="rect">
            <a:avLst/>
          </a:prstGeom>
        </p:spPr>
      </p:pic>
      <p:sp>
        <p:nvSpPr>
          <p:cNvPr id="3" name="Marcador de contenido 2"/>
          <p:cNvSpPr>
            <a:spLocks noGrp="1"/>
          </p:cNvSpPr>
          <p:nvPr>
            <p:ph idx="1"/>
          </p:nvPr>
        </p:nvSpPr>
        <p:spPr>
          <a:xfrm>
            <a:off x="838200" y="540913"/>
            <a:ext cx="10515600" cy="5636050"/>
          </a:xfrm>
        </p:spPr>
        <p:txBody>
          <a:bodyPr>
            <a:normAutofit fontScale="92500" lnSpcReduction="20000"/>
          </a:bodyPr>
          <a:lstStyle/>
          <a:p>
            <a:pPr marL="0" lvl="0" indent="0">
              <a:buNone/>
            </a:pPr>
            <a:r>
              <a:rPr lang="es-CL" b="1" dirty="0" smtClean="0"/>
              <a:t>5. Fortalecer </a:t>
            </a:r>
            <a:r>
              <a:rPr lang="es-CL" b="1" dirty="0"/>
              <a:t>las instancias y mecanismos de participación ciudadana en el ámbito local</a:t>
            </a:r>
            <a:endParaRPr lang="es-CL" dirty="0"/>
          </a:p>
          <a:p>
            <a:endParaRPr lang="es-CL" dirty="0"/>
          </a:p>
          <a:p>
            <a:pPr lvl="0"/>
            <a:r>
              <a:rPr lang="es-CL" dirty="0"/>
              <a:t>Modificación de  la Ley Orgánica Constitucional de Municipalidades para fortalecer rol de los COSOC Comunales como articuladores de los diferentes mecanismos y acciones de participación en las instancias municipales y estableciendo las materias en que sus acuerdos serán vinculantes para el municipio. </a:t>
            </a:r>
          </a:p>
          <a:p>
            <a:pPr lvl="0"/>
            <a:r>
              <a:rPr lang="es-CL" dirty="0"/>
              <a:t>Establecer sanciones para el incumplimiento de lo prescrito en la ley por parte de la autoridad</a:t>
            </a:r>
          </a:p>
          <a:p>
            <a:pPr lvl="0"/>
            <a:r>
              <a:rPr lang="es-CL" dirty="0"/>
              <a:t>Contemplar  la obligación de dotar de financiamiento a los mecanismos legales de participación, necesario para garantizar su funcionamiento.</a:t>
            </a:r>
          </a:p>
          <a:p>
            <a:pPr lvl="0"/>
            <a:r>
              <a:rPr lang="es-CL" dirty="0"/>
              <a:t>Rebajar al 5% de votantes efectivos en la última elección las firmas requeridas para la convocatoria de plebiscitos comunales de origen ciudadano y hacer compatible su realización con las elecciones municipales, incorporando cédulas ad hoc</a:t>
            </a:r>
          </a:p>
          <a:p>
            <a:endParaRPr lang="es-CL" dirty="0"/>
          </a:p>
        </p:txBody>
      </p:sp>
      <p:sp>
        <p:nvSpPr>
          <p:cNvPr id="5" name="Rectángulo 4"/>
          <p:cNvSpPr/>
          <p:nvPr/>
        </p:nvSpPr>
        <p:spPr>
          <a:xfrm>
            <a:off x="0" y="0"/>
            <a:ext cx="695462" cy="189499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rgbClr val="FF0000"/>
              </a:solidFill>
            </a:endParaRPr>
          </a:p>
        </p:txBody>
      </p:sp>
      <p:sp>
        <p:nvSpPr>
          <p:cNvPr id="6" name="CuadroTexto 5"/>
          <p:cNvSpPr txBox="1"/>
          <p:nvPr/>
        </p:nvSpPr>
        <p:spPr>
          <a:xfrm>
            <a:off x="70554" y="524146"/>
            <a:ext cx="624908" cy="523220"/>
          </a:xfrm>
          <a:prstGeom prst="rect">
            <a:avLst/>
          </a:prstGeom>
          <a:noFill/>
        </p:spPr>
        <p:txBody>
          <a:bodyPr wrap="square" rtlCol="0">
            <a:spAutoFit/>
          </a:bodyPr>
          <a:lstStyle/>
          <a:p>
            <a:r>
              <a:rPr lang="es-ES" sz="2800" b="1" dirty="0" smtClean="0"/>
              <a:t> 5</a:t>
            </a:r>
            <a:endParaRPr lang="es-ES" sz="2800" b="1" dirty="0"/>
          </a:p>
        </p:txBody>
      </p:sp>
      <p:sp>
        <p:nvSpPr>
          <p:cNvPr id="8" name="Flecha curvada hacia la izquierda 7">
            <a:hlinkClick r:id="rId3" action="ppaction://hlinksldjump"/>
          </p:cNvPr>
          <p:cNvSpPr/>
          <p:nvPr/>
        </p:nvSpPr>
        <p:spPr>
          <a:xfrm>
            <a:off x="2771769" y="907176"/>
            <a:ext cx="393087" cy="483827"/>
          </a:xfrm>
          <a:prstGeom prst="curvedLef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134112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1827</Words>
  <Application>Microsoft Office PowerPoint</Application>
  <PresentationFormat>Panorámica</PresentationFormat>
  <Paragraphs>119</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Times New Roman</vt:lpstr>
      <vt:lpstr>Tema de Office</vt:lpstr>
      <vt:lpstr> PARTICIPACIÓN CIUDADANA ¡AHORA ES CUANDO! PROPUESTAS DE MEDIDAS PRIORITARIAS PARA FORTALECER LA PARTICIPACIÓN CIUDADANA Y A LAS ORGANIZACIONES DE LA SOCIEDAD CIVIL Propuestas basadas en Informe Final del Consejo Nacional de Participación y Fortalecimiento de la Sociedad Civil.  Julio de 2017. </vt:lpstr>
      <vt:lpstr>10 PROPUESTAS PRIORITARIAS: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PROPUESTAS PRIORIZADAS: </vt:lpstr>
      <vt:lpstr>PROPUESTAS PRIORIZADAS: </vt:lpstr>
      <vt:lpstr>PROPUESTAS PRIORIZADAS: </vt:lpstr>
      <vt:lpstr>PROPUESTAS PRIORIZADAS: </vt:lpstr>
      <vt:lpstr>PROPUESTAS PRIORIZADAS: </vt:lpstr>
      <vt:lpstr>PROPUESTAS PRIORIZADAS: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PARTICIPACIÓN CIUDADANA ¡AHORA ES CUANDO! PROPUESTAS DE MEDIDAS PRIORITARIAS PARA FORTALECER LA PARTICIPACIÓN CIUDADANA Y A LAS ORGANIZACIONES DE LA SOCIEDAD CIVIL Propuestas basadas en Informe Final del Consejo Nacional de Participación y Fortalecimiento de la Sociedad Civil.  Julio de 2017. </dc:title>
  <dc:creator>Alex</dc:creator>
  <cp:lastModifiedBy>Alex</cp:lastModifiedBy>
  <cp:revision>32</cp:revision>
  <dcterms:created xsi:type="dcterms:W3CDTF">2017-07-20T13:55:39Z</dcterms:created>
  <dcterms:modified xsi:type="dcterms:W3CDTF">2017-08-09T19:41:40Z</dcterms:modified>
</cp:coreProperties>
</file>